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6"/>
  </p:notesMasterIdLst>
  <p:handoutMasterIdLst>
    <p:handoutMasterId r:id="rId17"/>
  </p:handoutMasterIdLst>
  <p:sldIdLst>
    <p:sldId id="256" r:id="rId5"/>
    <p:sldId id="257" r:id="rId6"/>
    <p:sldId id="258" r:id="rId7"/>
    <p:sldId id="259" r:id="rId8"/>
    <p:sldId id="260" r:id="rId9"/>
    <p:sldId id="261" r:id="rId10"/>
    <p:sldId id="262" r:id="rId11"/>
    <p:sldId id="263" r:id="rId12"/>
    <p:sldId id="264" r:id="rId13"/>
    <p:sldId id="265"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23F6755-F730-4B44-A34B-EF6E66ED8B6A}" v="134" dt="2023-05-30T18:25:48.1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0" d="100"/>
          <a:sy n="100" d="100"/>
        </p:scale>
        <p:origin x="-178" y="43"/>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diagrams/_rels/data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icontext_colorful5" csCatId="colorful" phldr="1"/>
      <dgm:spPr/>
      <dgm:t>
        <a:bodyPr/>
        <a:lstStyle/>
        <a:p>
          <a:endParaRPr lang="en-US"/>
        </a:p>
      </dgm:t>
    </dgm:pt>
    <dgm:pt modelId="{AAC263CB-8256-4B03-92FE-1622698FB3E9}">
      <dgm:prSet/>
      <dgm:spPr/>
      <dgm:t>
        <a:bodyPr/>
        <a:lstStyle/>
        <a:p>
          <a:pPr>
            <a:lnSpc>
              <a:spcPct val="100000"/>
            </a:lnSpc>
          </a:pPr>
          <a:r>
            <a:rPr lang="en-US" dirty="0"/>
            <a:t>NETWORK</a:t>
          </a:r>
        </a:p>
      </dgm:t>
    </dgm:pt>
    <dgm:pt modelId="{0BEED663-FC38-4EAD-940F-4C475D2C87DB}" type="parTrans" cxnId="{C5E94186-9CB6-4C42-92B3-C546CC53A7B9}">
      <dgm:prSet/>
      <dgm:spPr/>
      <dgm:t>
        <a:bodyPr/>
        <a:lstStyle/>
        <a:p>
          <a:endParaRPr lang="en-US"/>
        </a:p>
      </dgm:t>
    </dgm:pt>
    <dgm:pt modelId="{808B76D0-8EC7-469A-93AC-7A6017188A9D}" type="sibTrans" cxnId="{C5E94186-9CB6-4C42-92B3-C546CC53A7B9}">
      <dgm:prSet/>
      <dgm:spPr/>
      <dgm:t>
        <a:bodyPr/>
        <a:lstStyle/>
        <a:p>
          <a:endParaRPr lang="en-US"/>
        </a:p>
      </dgm:t>
    </dgm:pt>
    <dgm:pt modelId="{4E8D2E69-0173-4BD3-B96A-7A9C5DD12B47}">
      <dgm:prSet/>
      <dgm:spPr/>
      <dgm:t>
        <a:bodyPr/>
        <a:lstStyle/>
        <a:p>
          <a:pPr>
            <a:lnSpc>
              <a:spcPct val="100000"/>
            </a:lnSpc>
          </a:pPr>
          <a:r>
            <a:rPr lang="en-US" dirty="0"/>
            <a:t>PROCESSOR</a:t>
          </a:r>
        </a:p>
      </dgm:t>
    </dgm:pt>
    <dgm:pt modelId="{B954BF22-E3B3-4A1C-802E-590228BE2D9C}" type="parTrans" cxnId="{0F866C41-EB5F-47BD-A2CD-A58671F15B67}">
      <dgm:prSet/>
      <dgm:spPr/>
      <dgm:t>
        <a:bodyPr/>
        <a:lstStyle/>
        <a:p>
          <a:endParaRPr lang="en-US"/>
        </a:p>
      </dgm:t>
    </dgm:pt>
    <dgm:pt modelId="{FEF1E80E-8A9E-4B0A-817C-2A4CFDCF3FB2}" type="sibTrans" cxnId="{0F866C41-EB5F-47BD-A2CD-A58671F15B67}">
      <dgm:prSet/>
      <dgm:spPr/>
      <dgm:t>
        <a:bodyPr/>
        <a:lstStyle/>
        <a:p>
          <a:endParaRPr lang="en-US"/>
        </a:p>
      </dgm:t>
    </dgm:pt>
    <dgm:pt modelId="{93A6A030-ABAB-4EFA-B539-0FDB3E07C1EF}">
      <dgm:prSet/>
      <dgm:spPr/>
      <dgm:t>
        <a:bodyPr/>
        <a:lstStyle/>
        <a:p>
          <a:pPr>
            <a:lnSpc>
              <a:spcPct val="100000"/>
            </a:lnSpc>
          </a:pPr>
          <a:r>
            <a:rPr lang="en-US" dirty="0"/>
            <a:t>CLOUD COMPUTING</a:t>
          </a:r>
        </a:p>
      </dgm:t>
    </dgm:pt>
    <dgm:pt modelId="{3D674B97-6DC6-4A12-85BA-0976D3064237}" type="parTrans" cxnId="{4B40C8DC-6B57-4F5B-8440-7241C649700B}">
      <dgm:prSet/>
      <dgm:spPr/>
      <dgm:t>
        <a:bodyPr/>
        <a:lstStyle/>
        <a:p>
          <a:endParaRPr lang="en-US"/>
        </a:p>
      </dgm:t>
    </dgm:pt>
    <dgm:pt modelId="{BFE0749E-E343-4A6F-BD09-2810EE6B4BD7}" type="sibTrans" cxnId="{4B40C8DC-6B57-4F5B-8440-7241C649700B}">
      <dgm:prSet/>
      <dgm:spPr/>
      <dgm:t>
        <a:bodyPr/>
        <a:lstStyle/>
        <a:p>
          <a:endParaRPr lang="en-US"/>
        </a:p>
      </dgm:t>
    </dgm:pt>
    <dgm:pt modelId="{76D56F19-2708-49DB-8F92-D8AC45F23A9A}">
      <dgm:prSet/>
      <dgm:spPr/>
      <dgm:t>
        <a:bodyPr/>
        <a:lstStyle/>
        <a:p>
          <a:pPr>
            <a:lnSpc>
              <a:spcPct val="100000"/>
            </a:lnSpc>
          </a:pPr>
          <a:r>
            <a:rPr lang="en-US" dirty="0"/>
            <a:t>SERVER</a:t>
          </a:r>
        </a:p>
      </dgm:t>
    </dgm:pt>
    <dgm:pt modelId="{9D5610C2-0A12-494A-AC46-8DD17C08B09F}" type="parTrans" cxnId="{32E90211-17E0-4DDF-9274-DD3E46D811B8}">
      <dgm:prSet/>
      <dgm:spPr/>
      <dgm:t>
        <a:bodyPr/>
        <a:lstStyle/>
        <a:p>
          <a:endParaRPr lang="en-US"/>
        </a:p>
      </dgm:t>
    </dgm:pt>
    <dgm:pt modelId="{EC8965A1-F755-4945-8AAC-DCF1F68F011E}" type="sibTrans" cxnId="{32E90211-17E0-4DDF-9274-DD3E46D811B8}">
      <dgm:prSet/>
      <dgm:spPr/>
      <dgm:t>
        <a:bodyPr/>
        <a:lstStyle/>
        <a:p>
          <a:endParaRPr lang="en-US"/>
        </a:p>
      </dgm:t>
    </dgm:pt>
    <dgm:pt modelId="{62F8266B-222B-4ACF-8613-2C8D6376E5BD}" type="pres">
      <dgm:prSet presAssocID="{D4503D04-C97E-4622-AE07-D0307CB3B4CA}" presName="root" presStyleCnt="0">
        <dgm:presLayoutVars>
          <dgm:dir/>
          <dgm:resizeHandles val="exact"/>
        </dgm:presLayoutVars>
      </dgm:prSet>
      <dgm:spPr/>
    </dgm:pt>
    <dgm:pt modelId="{34FD8F56-D6B7-417A-923A-010E4B5FF0CD}" type="pres">
      <dgm:prSet presAssocID="{AAC263CB-8256-4B03-92FE-1622698FB3E9}" presName="compNode" presStyleCnt="0"/>
      <dgm:spPr/>
    </dgm:pt>
    <dgm:pt modelId="{08450877-B8C0-4FE2-B6DB-B88F20C8574C}" type="pres">
      <dgm:prSet presAssocID="{AAC263CB-8256-4B03-92FE-1622698FB3E9}" presName="bgRect" presStyleLbl="bgShp" presStyleIdx="0" presStyleCnt="4"/>
      <dgm:spPr/>
    </dgm:pt>
    <dgm:pt modelId="{BB7E5F84-64F2-4718-BACC-301BBCDC9D3A}" type="pres">
      <dgm:prSet presAssocID="{AAC263CB-8256-4B03-92FE-1622698FB3E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omputer"/>
        </a:ext>
      </dgm:extLst>
    </dgm:pt>
    <dgm:pt modelId="{D7E1920B-5F09-4283-BAA8-B0012E66F14A}" type="pres">
      <dgm:prSet presAssocID="{AAC263CB-8256-4B03-92FE-1622698FB3E9}" presName="spaceRect" presStyleCnt="0"/>
      <dgm:spPr/>
    </dgm:pt>
    <dgm:pt modelId="{30E9CA6C-A0F7-4BE8-9B77-EE5C9EF005B7}" type="pres">
      <dgm:prSet presAssocID="{AAC263CB-8256-4B03-92FE-1622698FB3E9}" presName="parTx" presStyleLbl="revTx" presStyleIdx="0" presStyleCnt="4">
        <dgm:presLayoutVars>
          <dgm:chMax val="0"/>
          <dgm:chPref val="0"/>
        </dgm:presLayoutVars>
      </dgm:prSet>
      <dgm:spPr/>
    </dgm:pt>
    <dgm:pt modelId="{75497209-36D8-474C-9F50-43B26DAE367B}" type="pres">
      <dgm:prSet presAssocID="{808B76D0-8EC7-469A-93AC-7A6017188A9D}" presName="sibTrans" presStyleCnt="0"/>
      <dgm:spPr/>
    </dgm:pt>
    <dgm:pt modelId="{FB1D870E-AB7C-40E3-AA7F-3EC612E6F71C}" type="pres">
      <dgm:prSet presAssocID="{4E8D2E69-0173-4BD3-B96A-7A9C5DD12B47}" presName="compNode" presStyleCnt="0"/>
      <dgm:spPr/>
    </dgm:pt>
    <dgm:pt modelId="{B9A40EDB-694E-464C-8356-AEE8787842F2}" type="pres">
      <dgm:prSet presAssocID="{4E8D2E69-0173-4BD3-B96A-7A9C5DD12B47}" presName="bgRect" presStyleLbl="bgShp" presStyleIdx="1" presStyleCnt="4"/>
      <dgm:spPr/>
    </dgm:pt>
    <dgm:pt modelId="{8B8D9FA1-74BB-4EA5-B65F-49B870DCE4EB}" type="pres">
      <dgm:prSet presAssocID="{4E8D2E69-0173-4BD3-B96A-7A9C5DD12B4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rocessor"/>
        </a:ext>
      </dgm:extLst>
    </dgm:pt>
    <dgm:pt modelId="{FE35795C-E288-448C-BF98-006011EF35C1}" type="pres">
      <dgm:prSet presAssocID="{4E8D2E69-0173-4BD3-B96A-7A9C5DD12B47}" presName="spaceRect" presStyleCnt="0"/>
      <dgm:spPr/>
    </dgm:pt>
    <dgm:pt modelId="{4258831D-960B-4D2D-A65E-513B92084C01}" type="pres">
      <dgm:prSet presAssocID="{4E8D2E69-0173-4BD3-B96A-7A9C5DD12B47}" presName="parTx" presStyleLbl="revTx" presStyleIdx="1" presStyleCnt="4">
        <dgm:presLayoutVars>
          <dgm:chMax val="0"/>
          <dgm:chPref val="0"/>
        </dgm:presLayoutVars>
      </dgm:prSet>
      <dgm:spPr/>
    </dgm:pt>
    <dgm:pt modelId="{4849AED6-7C24-47EC-B39A-6EC2169AAAEC}" type="pres">
      <dgm:prSet presAssocID="{FEF1E80E-8A9E-4B0A-817C-2A4CFDCF3FB2}" presName="sibTrans" presStyleCnt="0"/>
      <dgm:spPr/>
    </dgm:pt>
    <dgm:pt modelId="{344EF6F7-386A-468B-9D66-8046D158DFC8}" type="pres">
      <dgm:prSet presAssocID="{93A6A030-ABAB-4EFA-B539-0FDB3E07C1EF}" presName="compNode" presStyleCnt="0"/>
      <dgm:spPr/>
    </dgm:pt>
    <dgm:pt modelId="{9DD6C5DE-B838-492F-B4A8-49E4DE8C5CF5}" type="pres">
      <dgm:prSet presAssocID="{93A6A030-ABAB-4EFA-B539-0FDB3E07C1EF}" presName="bgRect" presStyleLbl="bgShp" presStyleIdx="2" presStyleCnt="4"/>
      <dgm:spPr/>
    </dgm:pt>
    <dgm:pt modelId="{3CD2D8A7-CAF8-4A2F-A324-BDF8CFA66908}" type="pres">
      <dgm:prSet presAssocID="{93A6A030-ABAB-4EFA-B539-0FDB3E07C1EF}"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loud Computing"/>
        </a:ext>
      </dgm:extLst>
    </dgm:pt>
    <dgm:pt modelId="{343D945D-C209-4E7A-8D9B-BCF7127718D8}" type="pres">
      <dgm:prSet presAssocID="{93A6A030-ABAB-4EFA-B539-0FDB3E07C1EF}" presName="spaceRect" presStyleCnt="0"/>
      <dgm:spPr/>
    </dgm:pt>
    <dgm:pt modelId="{ECA97BE5-E798-4AEE-9404-4E43192F5136}" type="pres">
      <dgm:prSet presAssocID="{93A6A030-ABAB-4EFA-B539-0FDB3E07C1EF}" presName="parTx" presStyleLbl="revTx" presStyleIdx="2" presStyleCnt="4">
        <dgm:presLayoutVars>
          <dgm:chMax val="0"/>
          <dgm:chPref val="0"/>
        </dgm:presLayoutVars>
      </dgm:prSet>
      <dgm:spPr/>
    </dgm:pt>
    <dgm:pt modelId="{C890CB11-26D0-4233-A3B2-FE616B33A810}" type="pres">
      <dgm:prSet presAssocID="{BFE0749E-E343-4A6F-BD09-2810EE6B4BD7}" presName="sibTrans" presStyleCnt="0"/>
      <dgm:spPr/>
    </dgm:pt>
    <dgm:pt modelId="{25E7A08B-6A02-49D1-8C9D-FCE9C92A1AC5}" type="pres">
      <dgm:prSet presAssocID="{76D56F19-2708-49DB-8F92-D8AC45F23A9A}" presName="compNode" presStyleCnt="0"/>
      <dgm:spPr/>
    </dgm:pt>
    <dgm:pt modelId="{984F7435-4B4C-47D4-B03E-CC8917BDBDBB}" type="pres">
      <dgm:prSet presAssocID="{76D56F19-2708-49DB-8F92-D8AC45F23A9A}" presName="bgRect" presStyleLbl="bgShp" presStyleIdx="3" presStyleCnt="4"/>
      <dgm:spPr/>
    </dgm:pt>
    <dgm:pt modelId="{D3271400-E9D7-4481-8E98-7952ACC542C2}" type="pres">
      <dgm:prSet presAssocID="{76D56F19-2708-49DB-8F92-D8AC45F23A9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Server"/>
        </a:ext>
      </dgm:extLst>
    </dgm:pt>
    <dgm:pt modelId="{3EB25EBA-A880-4DC7-908E-0568144BFBD1}" type="pres">
      <dgm:prSet presAssocID="{76D56F19-2708-49DB-8F92-D8AC45F23A9A}" presName="spaceRect" presStyleCnt="0"/>
      <dgm:spPr/>
    </dgm:pt>
    <dgm:pt modelId="{F2EA86B5-8AF6-40E0-BDDB-512587036C8B}" type="pres">
      <dgm:prSet presAssocID="{76D56F19-2708-49DB-8F92-D8AC45F23A9A}" presName="parTx" presStyleLbl="revTx" presStyleIdx="3" presStyleCnt="4">
        <dgm:presLayoutVars>
          <dgm:chMax val="0"/>
          <dgm:chPref val="0"/>
        </dgm:presLayoutVars>
      </dgm:prSet>
      <dgm:spPr/>
    </dgm:pt>
  </dgm:ptLst>
  <dgm:cxnLst>
    <dgm:cxn modelId="{66D0D100-FB07-44A7-8ACC-C79CE174D2D7}" type="presOf" srcId="{D4503D04-C97E-4622-AE07-D0307CB3B4CA}" destId="{62F8266B-222B-4ACF-8613-2C8D6376E5BD}" srcOrd="0" destOrd="0" presId="urn:microsoft.com/office/officeart/2018/2/layout/IconVerticalSolidList"/>
    <dgm:cxn modelId="{9DACE70A-4FEB-433A-900C-46A1377C5716}" type="presOf" srcId="{AAC263CB-8256-4B03-92FE-1622698FB3E9}" destId="{30E9CA6C-A0F7-4BE8-9B77-EE5C9EF005B7}" srcOrd="0" destOrd="0" presId="urn:microsoft.com/office/officeart/2018/2/layout/IconVerticalSolidList"/>
    <dgm:cxn modelId="{32E90211-17E0-4DDF-9274-DD3E46D811B8}" srcId="{D4503D04-C97E-4622-AE07-D0307CB3B4CA}" destId="{76D56F19-2708-49DB-8F92-D8AC45F23A9A}" srcOrd="3" destOrd="0" parTransId="{9D5610C2-0A12-494A-AC46-8DD17C08B09F}" sibTransId="{EC8965A1-F755-4945-8AAC-DCF1F68F011E}"/>
    <dgm:cxn modelId="{AFE0042D-F8CA-4F9C-B780-65750DC87CEC}" type="presOf" srcId="{76D56F19-2708-49DB-8F92-D8AC45F23A9A}" destId="{F2EA86B5-8AF6-40E0-BDDB-512587036C8B}" srcOrd="0" destOrd="0" presId="urn:microsoft.com/office/officeart/2018/2/layout/IconVerticalSolidList"/>
    <dgm:cxn modelId="{0F866C41-EB5F-47BD-A2CD-A58671F15B67}" srcId="{D4503D04-C97E-4622-AE07-D0307CB3B4CA}" destId="{4E8D2E69-0173-4BD3-B96A-7A9C5DD12B47}" srcOrd="1" destOrd="0" parTransId="{B954BF22-E3B3-4A1C-802E-590228BE2D9C}" sibTransId="{FEF1E80E-8A9E-4B0A-817C-2A4CFDCF3FB2}"/>
    <dgm:cxn modelId="{F236B04A-0845-45D6-B99A-98DBB252074F}" type="presOf" srcId="{4E8D2E69-0173-4BD3-B96A-7A9C5DD12B47}" destId="{4258831D-960B-4D2D-A65E-513B92084C01}"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F248DBAE-9D9B-462B-998C-1322E596929F}" type="presOf" srcId="{93A6A030-ABAB-4EFA-B539-0FDB3E07C1EF}" destId="{ECA97BE5-E798-4AEE-9404-4E43192F5136}" srcOrd="0" destOrd="0" presId="urn:microsoft.com/office/officeart/2018/2/layout/IconVerticalSolidList"/>
    <dgm:cxn modelId="{4B40C8DC-6B57-4F5B-8440-7241C649700B}" srcId="{D4503D04-C97E-4622-AE07-D0307CB3B4CA}" destId="{93A6A030-ABAB-4EFA-B539-0FDB3E07C1EF}" srcOrd="2" destOrd="0" parTransId="{3D674B97-6DC6-4A12-85BA-0976D3064237}" sibTransId="{BFE0749E-E343-4A6F-BD09-2810EE6B4BD7}"/>
    <dgm:cxn modelId="{8CA5002F-95FA-436B-966F-7B8BA099F8C0}" type="presParOf" srcId="{62F8266B-222B-4ACF-8613-2C8D6376E5BD}" destId="{34FD8F56-D6B7-417A-923A-010E4B5FF0CD}" srcOrd="0" destOrd="0" presId="urn:microsoft.com/office/officeart/2018/2/layout/IconVerticalSolidList"/>
    <dgm:cxn modelId="{3E84FCFB-F2E6-496C-9124-8BCCBAF7581E}" type="presParOf" srcId="{34FD8F56-D6B7-417A-923A-010E4B5FF0CD}" destId="{08450877-B8C0-4FE2-B6DB-B88F20C8574C}" srcOrd="0" destOrd="0" presId="urn:microsoft.com/office/officeart/2018/2/layout/IconVerticalSolidList"/>
    <dgm:cxn modelId="{5AAB9D67-2058-4B02-ACAE-9010504CFA8D}" type="presParOf" srcId="{34FD8F56-D6B7-417A-923A-010E4B5FF0CD}" destId="{BB7E5F84-64F2-4718-BACC-301BBCDC9D3A}" srcOrd="1" destOrd="0" presId="urn:microsoft.com/office/officeart/2018/2/layout/IconVerticalSolidList"/>
    <dgm:cxn modelId="{60640685-0CF7-48C8-A8EF-553779FD445D}" type="presParOf" srcId="{34FD8F56-D6B7-417A-923A-010E4B5FF0CD}" destId="{D7E1920B-5F09-4283-BAA8-B0012E66F14A}" srcOrd="2" destOrd="0" presId="urn:microsoft.com/office/officeart/2018/2/layout/IconVerticalSolidList"/>
    <dgm:cxn modelId="{6FE12CDB-D070-4C97-8AE1-997533C4A8AB}" type="presParOf" srcId="{34FD8F56-D6B7-417A-923A-010E4B5FF0CD}" destId="{30E9CA6C-A0F7-4BE8-9B77-EE5C9EF005B7}" srcOrd="3" destOrd="0" presId="urn:microsoft.com/office/officeart/2018/2/layout/IconVerticalSolidList"/>
    <dgm:cxn modelId="{89F45104-A3AE-4AA5-8376-E3E54E87635B}" type="presParOf" srcId="{62F8266B-222B-4ACF-8613-2C8D6376E5BD}" destId="{75497209-36D8-474C-9F50-43B26DAE367B}" srcOrd="1" destOrd="0" presId="urn:microsoft.com/office/officeart/2018/2/layout/IconVerticalSolidList"/>
    <dgm:cxn modelId="{F53E1E41-AFBD-4F42-B954-620893A507D2}" type="presParOf" srcId="{62F8266B-222B-4ACF-8613-2C8D6376E5BD}" destId="{FB1D870E-AB7C-40E3-AA7F-3EC612E6F71C}" srcOrd="2" destOrd="0" presId="urn:microsoft.com/office/officeart/2018/2/layout/IconVerticalSolidList"/>
    <dgm:cxn modelId="{ECA76847-5AC0-4769-B961-BD6FBFA2D2F3}" type="presParOf" srcId="{FB1D870E-AB7C-40E3-AA7F-3EC612E6F71C}" destId="{B9A40EDB-694E-464C-8356-AEE8787842F2}" srcOrd="0" destOrd="0" presId="urn:microsoft.com/office/officeart/2018/2/layout/IconVerticalSolidList"/>
    <dgm:cxn modelId="{E9875D05-A2CA-4949-A0EC-E659F0F81F59}" type="presParOf" srcId="{FB1D870E-AB7C-40E3-AA7F-3EC612E6F71C}" destId="{8B8D9FA1-74BB-4EA5-B65F-49B870DCE4EB}" srcOrd="1" destOrd="0" presId="urn:microsoft.com/office/officeart/2018/2/layout/IconVerticalSolidList"/>
    <dgm:cxn modelId="{F5076418-1870-49C0-A665-417CB498B6D1}" type="presParOf" srcId="{FB1D870E-AB7C-40E3-AA7F-3EC612E6F71C}" destId="{FE35795C-E288-448C-BF98-006011EF35C1}" srcOrd="2" destOrd="0" presId="urn:microsoft.com/office/officeart/2018/2/layout/IconVerticalSolidList"/>
    <dgm:cxn modelId="{8B6CAA02-B9CA-4F7C-A2C4-A376BC49C448}" type="presParOf" srcId="{FB1D870E-AB7C-40E3-AA7F-3EC612E6F71C}" destId="{4258831D-960B-4D2D-A65E-513B92084C01}" srcOrd="3" destOrd="0" presId="urn:microsoft.com/office/officeart/2018/2/layout/IconVerticalSolidList"/>
    <dgm:cxn modelId="{E0C19E8F-4424-498D-BF7E-0A0F0C17D704}" type="presParOf" srcId="{62F8266B-222B-4ACF-8613-2C8D6376E5BD}" destId="{4849AED6-7C24-47EC-B39A-6EC2169AAAEC}" srcOrd="3" destOrd="0" presId="urn:microsoft.com/office/officeart/2018/2/layout/IconVerticalSolidList"/>
    <dgm:cxn modelId="{ACAF17C3-08FB-4404-A101-25BA91958FE3}" type="presParOf" srcId="{62F8266B-222B-4ACF-8613-2C8D6376E5BD}" destId="{344EF6F7-386A-468B-9D66-8046D158DFC8}" srcOrd="4" destOrd="0" presId="urn:microsoft.com/office/officeart/2018/2/layout/IconVerticalSolidList"/>
    <dgm:cxn modelId="{AE175CB6-3E51-4A45-BD69-A7AF096E3CD2}" type="presParOf" srcId="{344EF6F7-386A-468B-9D66-8046D158DFC8}" destId="{9DD6C5DE-B838-492F-B4A8-49E4DE8C5CF5}" srcOrd="0" destOrd="0" presId="urn:microsoft.com/office/officeart/2018/2/layout/IconVerticalSolidList"/>
    <dgm:cxn modelId="{C47334AD-33FF-468C-A41A-E7D0A23484A4}" type="presParOf" srcId="{344EF6F7-386A-468B-9D66-8046D158DFC8}" destId="{3CD2D8A7-CAF8-4A2F-A324-BDF8CFA66908}" srcOrd="1" destOrd="0" presId="urn:microsoft.com/office/officeart/2018/2/layout/IconVerticalSolidList"/>
    <dgm:cxn modelId="{37DF411B-B4A0-44B4-B176-F8958F165CB2}" type="presParOf" srcId="{344EF6F7-386A-468B-9D66-8046D158DFC8}" destId="{343D945D-C209-4E7A-8D9B-BCF7127718D8}" srcOrd="2" destOrd="0" presId="urn:microsoft.com/office/officeart/2018/2/layout/IconVerticalSolidList"/>
    <dgm:cxn modelId="{43DACBA9-774B-4E88-8510-9265E34E50FA}" type="presParOf" srcId="{344EF6F7-386A-468B-9D66-8046D158DFC8}" destId="{ECA97BE5-E798-4AEE-9404-4E43192F5136}" srcOrd="3" destOrd="0" presId="urn:microsoft.com/office/officeart/2018/2/layout/IconVerticalSolidList"/>
    <dgm:cxn modelId="{0C339883-B66B-4487-B66D-1AA832FF598B}" type="presParOf" srcId="{62F8266B-222B-4ACF-8613-2C8D6376E5BD}" destId="{C890CB11-26D0-4233-A3B2-FE616B33A810}" srcOrd="5" destOrd="0" presId="urn:microsoft.com/office/officeart/2018/2/layout/IconVerticalSolidList"/>
    <dgm:cxn modelId="{0616937D-6FCD-4AA3-A503-BCBE4DCE75B1}" type="presParOf" srcId="{62F8266B-222B-4ACF-8613-2C8D6376E5BD}" destId="{25E7A08B-6A02-49D1-8C9D-FCE9C92A1AC5}" srcOrd="6" destOrd="0" presId="urn:microsoft.com/office/officeart/2018/2/layout/IconVerticalSolidList"/>
    <dgm:cxn modelId="{B186621D-A046-462B-BB0C-6236267E563B}" type="presParOf" srcId="{25E7A08B-6A02-49D1-8C9D-FCE9C92A1AC5}" destId="{984F7435-4B4C-47D4-B03E-CC8917BDBDBB}" srcOrd="0" destOrd="0" presId="urn:microsoft.com/office/officeart/2018/2/layout/IconVerticalSolidList"/>
    <dgm:cxn modelId="{F52693A5-0CDF-426A-86AB-E12EC26F0A8F}" type="presParOf" srcId="{25E7A08B-6A02-49D1-8C9D-FCE9C92A1AC5}" destId="{D3271400-E9D7-4481-8E98-7952ACC542C2}" srcOrd="1" destOrd="0" presId="urn:microsoft.com/office/officeart/2018/2/layout/IconVerticalSolidList"/>
    <dgm:cxn modelId="{A0E86A54-FEE6-445C-A5D8-E1BEB46BF402}" type="presParOf" srcId="{25E7A08B-6A02-49D1-8C9D-FCE9C92A1AC5}" destId="{3EB25EBA-A880-4DC7-908E-0568144BFBD1}" srcOrd="2" destOrd="0" presId="urn:microsoft.com/office/officeart/2018/2/layout/IconVerticalSolidList"/>
    <dgm:cxn modelId="{249C530D-BDAF-40DC-B153-C1C13BE8F861}" type="presParOf" srcId="{25E7A08B-6A02-49D1-8C9D-FCE9C92A1AC5}" destId="{F2EA86B5-8AF6-40E0-BDDB-512587036C8B}"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450877-B8C0-4FE2-B6DB-B88F20C8574C}">
      <dsp:nvSpPr>
        <dsp:cNvPr id="0" name=""/>
        <dsp:cNvSpPr/>
      </dsp:nvSpPr>
      <dsp:spPr>
        <a:xfrm>
          <a:off x="0" y="1469"/>
          <a:ext cx="3084892" cy="745005"/>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7E5F84-64F2-4718-BACC-301BBCDC9D3A}">
      <dsp:nvSpPr>
        <dsp:cNvPr id="0" name=""/>
        <dsp:cNvSpPr/>
      </dsp:nvSpPr>
      <dsp:spPr>
        <a:xfrm>
          <a:off x="225364" y="169096"/>
          <a:ext cx="409752" cy="40975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E9CA6C-A0F7-4BE8-9B77-EE5C9EF005B7}">
      <dsp:nvSpPr>
        <dsp:cNvPr id="0" name=""/>
        <dsp:cNvSpPr/>
      </dsp:nvSpPr>
      <dsp:spPr>
        <a:xfrm>
          <a:off x="860480" y="1469"/>
          <a:ext cx="2224411" cy="7450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846" tIns="78846" rIns="78846" bIns="78846" numCol="1" spcCol="1270" anchor="ctr" anchorCtr="0">
          <a:noAutofit/>
        </a:bodyPr>
        <a:lstStyle/>
        <a:p>
          <a:pPr marL="0" lvl="0" indent="0" algn="l" defTabSz="933450">
            <a:lnSpc>
              <a:spcPct val="100000"/>
            </a:lnSpc>
            <a:spcBef>
              <a:spcPct val="0"/>
            </a:spcBef>
            <a:spcAft>
              <a:spcPct val="35000"/>
            </a:spcAft>
            <a:buNone/>
          </a:pPr>
          <a:r>
            <a:rPr lang="en-US" sz="2100" kern="1200" dirty="0"/>
            <a:t>NETWORK</a:t>
          </a:r>
        </a:p>
      </dsp:txBody>
      <dsp:txXfrm>
        <a:off x="860480" y="1469"/>
        <a:ext cx="2224411" cy="745005"/>
      </dsp:txXfrm>
    </dsp:sp>
    <dsp:sp modelId="{B9A40EDB-694E-464C-8356-AEE8787842F2}">
      <dsp:nvSpPr>
        <dsp:cNvPr id="0" name=""/>
        <dsp:cNvSpPr/>
      </dsp:nvSpPr>
      <dsp:spPr>
        <a:xfrm>
          <a:off x="0" y="932726"/>
          <a:ext cx="3084892" cy="745005"/>
        </a:xfrm>
        <a:prstGeom prst="roundRect">
          <a:avLst>
            <a:gd name="adj" fmla="val 10000"/>
          </a:avLst>
        </a:prstGeom>
        <a:solidFill>
          <a:schemeClr val="accent5">
            <a:hueOff val="1420348"/>
            <a:satOff val="-9402"/>
            <a:lumOff val="-1634"/>
            <a:alphaOff val="0"/>
          </a:schemeClr>
        </a:solidFill>
        <a:ln>
          <a:noFill/>
        </a:ln>
        <a:effectLst/>
      </dsp:spPr>
      <dsp:style>
        <a:lnRef idx="0">
          <a:scrgbClr r="0" g="0" b="0"/>
        </a:lnRef>
        <a:fillRef idx="1">
          <a:scrgbClr r="0" g="0" b="0"/>
        </a:fillRef>
        <a:effectRef idx="0">
          <a:scrgbClr r="0" g="0" b="0"/>
        </a:effectRef>
        <a:fontRef idx="minor"/>
      </dsp:style>
    </dsp:sp>
    <dsp:sp modelId="{8B8D9FA1-74BB-4EA5-B65F-49B870DCE4EB}">
      <dsp:nvSpPr>
        <dsp:cNvPr id="0" name=""/>
        <dsp:cNvSpPr/>
      </dsp:nvSpPr>
      <dsp:spPr>
        <a:xfrm>
          <a:off x="225364" y="1100352"/>
          <a:ext cx="409752" cy="40975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58831D-960B-4D2D-A65E-513B92084C01}">
      <dsp:nvSpPr>
        <dsp:cNvPr id="0" name=""/>
        <dsp:cNvSpPr/>
      </dsp:nvSpPr>
      <dsp:spPr>
        <a:xfrm>
          <a:off x="860480" y="932726"/>
          <a:ext cx="2224411" cy="7450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846" tIns="78846" rIns="78846" bIns="78846" numCol="1" spcCol="1270" anchor="ctr" anchorCtr="0">
          <a:noAutofit/>
        </a:bodyPr>
        <a:lstStyle/>
        <a:p>
          <a:pPr marL="0" lvl="0" indent="0" algn="l" defTabSz="933450">
            <a:lnSpc>
              <a:spcPct val="100000"/>
            </a:lnSpc>
            <a:spcBef>
              <a:spcPct val="0"/>
            </a:spcBef>
            <a:spcAft>
              <a:spcPct val="35000"/>
            </a:spcAft>
            <a:buNone/>
          </a:pPr>
          <a:r>
            <a:rPr lang="en-US" sz="2100" kern="1200" dirty="0"/>
            <a:t>PROCESSOR</a:t>
          </a:r>
        </a:p>
      </dsp:txBody>
      <dsp:txXfrm>
        <a:off x="860480" y="932726"/>
        <a:ext cx="2224411" cy="745005"/>
      </dsp:txXfrm>
    </dsp:sp>
    <dsp:sp modelId="{9DD6C5DE-B838-492F-B4A8-49E4DE8C5CF5}">
      <dsp:nvSpPr>
        <dsp:cNvPr id="0" name=""/>
        <dsp:cNvSpPr/>
      </dsp:nvSpPr>
      <dsp:spPr>
        <a:xfrm>
          <a:off x="0" y="1863982"/>
          <a:ext cx="3084892" cy="745005"/>
        </a:xfrm>
        <a:prstGeom prst="roundRect">
          <a:avLst>
            <a:gd name="adj" fmla="val 10000"/>
          </a:avLst>
        </a:prstGeom>
        <a:solidFill>
          <a:schemeClr val="accent5">
            <a:hueOff val="2840696"/>
            <a:satOff val="-18805"/>
            <a:lumOff val="-3268"/>
            <a:alphaOff val="0"/>
          </a:schemeClr>
        </a:solidFill>
        <a:ln>
          <a:noFill/>
        </a:ln>
        <a:effectLst/>
      </dsp:spPr>
      <dsp:style>
        <a:lnRef idx="0">
          <a:scrgbClr r="0" g="0" b="0"/>
        </a:lnRef>
        <a:fillRef idx="1">
          <a:scrgbClr r="0" g="0" b="0"/>
        </a:fillRef>
        <a:effectRef idx="0">
          <a:scrgbClr r="0" g="0" b="0"/>
        </a:effectRef>
        <a:fontRef idx="minor"/>
      </dsp:style>
    </dsp:sp>
    <dsp:sp modelId="{3CD2D8A7-CAF8-4A2F-A324-BDF8CFA66908}">
      <dsp:nvSpPr>
        <dsp:cNvPr id="0" name=""/>
        <dsp:cNvSpPr/>
      </dsp:nvSpPr>
      <dsp:spPr>
        <a:xfrm>
          <a:off x="225364" y="2031608"/>
          <a:ext cx="409752" cy="40975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CA97BE5-E798-4AEE-9404-4E43192F5136}">
      <dsp:nvSpPr>
        <dsp:cNvPr id="0" name=""/>
        <dsp:cNvSpPr/>
      </dsp:nvSpPr>
      <dsp:spPr>
        <a:xfrm>
          <a:off x="860480" y="1863982"/>
          <a:ext cx="2224411" cy="7450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846" tIns="78846" rIns="78846" bIns="78846" numCol="1" spcCol="1270" anchor="ctr" anchorCtr="0">
          <a:noAutofit/>
        </a:bodyPr>
        <a:lstStyle/>
        <a:p>
          <a:pPr marL="0" lvl="0" indent="0" algn="l" defTabSz="933450">
            <a:lnSpc>
              <a:spcPct val="100000"/>
            </a:lnSpc>
            <a:spcBef>
              <a:spcPct val="0"/>
            </a:spcBef>
            <a:spcAft>
              <a:spcPct val="35000"/>
            </a:spcAft>
            <a:buNone/>
          </a:pPr>
          <a:r>
            <a:rPr lang="en-US" sz="2100" kern="1200" dirty="0"/>
            <a:t>CLOUD COMPUTING</a:t>
          </a:r>
        </a:p>
      </dsp:txBody>
      <dsp:txXfrm>
        <a:off x="860480" y="1863982"/>
        <a:ext cx="2224411" cy="745005"/>
      </dsp:txXfrm>
    </dsp:sp>
    <dsp:sp modelId="{984F7435-4B4C-47D4-B03E-CC8917BDBDBB}">
      <dsp:nvSpPr>
        <dsp:cNvPr id="0" name=""/>
        <dsp:cNvSpPr/>
      </dsp:nvSpPr>
      <dsp:spPr>
        <a:xfrm>
          <a:off x="0" y="2795238"/>
          <a:ext cx="3084892" cy="745005"/>
        </a:xfrm>
        <a:prstGeom prst="roundRect">
          <a:avLst>
            <a:gd name="adj" fmla="val 10000"/>
          </a:avLst>
        </a:prstGeom>
        <a:solidFill>
          <a:schemeClr val="accent5">
            <a:hueOff val="4261045"/>
            <a:satOff val="-28207"/>
            <a:lumOff val="-4902"/>
            <a:alphaOff val="0"/>
          </a:schemeClr>
        </a:solidFill>
        <a:ln>
          <a:noFill/>
        </a:ln>
        <a:effectLst/>
      </dsp:spPr>
      <dsp:style>
        <a:lnRef idx="0">
          <a:scrgbClr r="0" g="0" b="0"/>
        </a:lnRef>
        <a:fillRef idx="1">
          <a:scrgbClr r="0" g="0" b="0"/>
        </a:fillRef>
        <a:effectRef idx="0">
          <a:scrgbClr r="0" g="0" b="0"/>
        </a:effectRef>
        <a:fontRef idx="minor"/>
      </dsp:style>
    </dsp:sp>
    <dsp:sp modelId="{D3271400-E9D7-4481-8E98-7952ACC542C2}">
      <dsp:nvSpPr>
        <dsp:cNvPr id="0" name=""/>
        <dsp:cNvSpPr/>
      </dsp:nvSpPr>
      <dsp:spPr>
        <a:xfrm>
          <a:off x="225364" y="2962865"/>
          <a:ext cx="409752" cy="40975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EA86B5-8AF6-40E0-BDDB-512587036C8B}">
      <dsp:nvSpPr>
        <dsp:cNvPr id="0" name=""/>
        <dsp:cNvSpPr/>
      </dsp:nvSpPr>
      <dsp:spPr>
        <a:xfrm>
          <a:off x="860480" y="2795238"/>
          <a:ext cx="2224411" cy="7450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846" tIns="78846" rIns="78846" bIns="78846" numCol="1" spcCol="1270" anchor="ctr" anchorCtr="0">
          <a:noAutofit/>
        </a:bodyPr>
        <a:lstStyle/>
        <a:p>
          <a:pPr marL="0" lvl="0" indent="0" algn="l" defTabSz="933450">
            <a:lnSpc>
              <a:spcPct val="100000"/>
            </a:lnSpc>
            <a:spcBef>
              <a:spcPct val="0"/>
            </a:spcBef>
            <a:spcAft>
              <a:spcPct val="35000"/>
            </a:spcAft>
            <a:buNone/>
          </a:pPr>
          <a:r>
            <a:rPr lang="en-US" sz="2100" kern="1200" dirty="0"/>
            <a:t>SERVER</a:t>
          </a:r>
        </a:p>
      </dsp:txBody>
      <dsp:txXfrm>
        <a:off x="860480" y="2795238"/>
        <a:ext cx="2224411" cy="74500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5/30/2023</a:t>
            </a:fld>
            <a:endParaRPr lang="en-US" dirty="0"/>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dirty="0"/>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2.png>
</file>

<file path=ppt/media/image3.jpeg>
</file>

<file path=ppt/media/image4.jpe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5/30/2023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dirty="0"/>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a:t>
            </a:fld>
            <a:endParaRPr lang="en-US" dirty="0"/>
          </a:p>
        </p:txBody>
      </p:sp>
    </p:spTree>
    <p:extLst>
      <p:ext uri="{BB962C8B-B14F-4D97-AF65-F5344CB8AC3E}">
        <p14:creationId xmlns:p14="http://schemas.microsoft.com/office/powerpoint/2010/main" val="3264305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a:t>
            </a:fld>
            <a:endParaRPr lang="en-US" dirty="0"/>
          </a:p>
        </p:txBody>
      </p:sp>
    </p:spTree>
    <p:extLst>
      <p:ext uri="{BB962C8B-B14F-4D97-AF65-F5344CB8AC3E}">
        <p14:creationId xmlns:p14="http://schemas.microsoft.com/office/powerpoint/2010/main" val="1349664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5/30/2023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5/30/2023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jpeg"/><Relationship Id="rId7" Type="http://schemas.openxmlformats.org/officeDocument/2006/relationships/diagramLayout" Target="../diagrams/layout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Data" Target="../diagrams/data1.xml"/><Relationship Id="rId5" Type="http://schemas.openxmlformats.org/officeDocument/2006/relationships/image" Target="../media/image5.jpeg"/><Relationship Id="rId10" Type="http://schemas.microsoft.com/office/2007/relationships/diagramDrawing" Target="../diagrams/drawing1.xml"/><Relationship Id="rId4" Type="http://schemas.openxmlformats.org/officeDocument/2006/relationships/image" Target="../media/image2.png"/><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Lightbulb">
            <a:extLst>
              <a:ext uri="{FF2B5EF4-FFF2-40B4-BE49-F238E27FC236}">
                <a16:creationId xmlns:a16="http://schemas.microsoft.com/office/drawing/2014/main" id="{AC06F95D-BA5D-4DEE-93EF-3FE3173D13FF}"/>
              </a:ext>
            </a:extLst>
          </p:cNvPr>
          <p:cNvPicPr>
            <a:picLocks noChangeAspect="1"/>
          </p:cNvPicPr>
          <p:nvPr/>
        </p:nvPicPr>
        <p:blipFill rotWithShape="1">
          <a:blip r:embed="rId5" cstate="email">
            <a:alphaModFix/>
            <a:extLst>
              <a:ext uri="{28A0092B-C50C-407E-A947-70E740481C1C}">
                <a14:useLocalDpi xmlns:a14="http://schemas.microsoft.com/office/drawing/2010/main"/>
              </a:ext>
            </a:extLst>
          </a:blip>
          <a:srcRect/>
          <a:stretch/>
        </p:blipFill>
        <p:spPr>
          <a:xfrm>
            <a:off x="3611" y="10"/>
            <a:ext cx="12188389" cy="6857990"/>
          </a:xfrm>
          <a:prstGeom prst="rect">
            <a:avLst/>
          </a:prstGeom>
        </p:spPr>
      </p:pic>
      <p:grpSp>
        <p:nvGrpSpPr>
          <p:cNvPr id="14" name="Group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4D687081-16D7-4BC5-A7DB-E70117439F85}"/>
              </a:ext>
            </a:extLst>
          </p:cNvPr>
          <p:cNvSpPr>
            <a:spLocks noGrp="1"/>
          </p:cNvSpPr>
          <p:nvPr>
            <p:ph type="ctrTitle"/>
          </p:nvPr>
        </p:nvSpPr>
        <p:spPr>
          <a:xfrm>
            <a:off x="2667000" y="2328334"/>
            <a:ext cx="6858000" cy="1367896"/>
          </a:xfrm>
        </p:spPr>
        <p:txBody>
          <a:bodyPr anchor="ctr">
            <a:normAutofit/>
          </a:bodyPr>
          <a:lstStyle/>
          <a:p>
            <a:pPr algn="ctr"/>
            <a:r>
              <a:rPr lang="en-US" dirty="0"/>
              <a:t>LEAD SCORE CASE STUDY</a:t>
            </a:r>
          </a:p>
        </p:txBody>
      </p:sp>
      <p:sp>
        <p:nvSpPr>
          <p:cNvPr id="3" name="Subtitle 2">
            <a:extLst>
              <a:ext uri="{FF2B5EF4-FFF2-40B4-BE49-F238E27FC236}">
                <a16:creationId xmlns:a16="http://schemas.microsoft.com/office/drawing/2014/main" id="{1841851F-203A-4F8E-AA75-478526ABA894}"/>
              </a:ext>
            </a:extLst>
          </p:cNvPr>
          <p:cNvSpPr>
            <a:spLocks noGrp="1"/>
          </p:cNvSpPr>
          <p:nvPr>
            <p:ph type="subTitle" idx="1"/>
          </p:nvPr>
        </p:nvSpPr>
        <p:spPr>
          <a:xfrm>
            <a:off x="2667001" y="3602038"/>
            <a:ext cx="6857999" cy="953029"/>
          </a:xfrm>
        </p:spPr>
        <p:txBody>
          <a:bodyPr>
            <a:normAutofit/>
          </a:bodyPr>
          <a:lstStyle/>
          <a:p>
            <a:pPr algn="ctr"/>
            <a:endParaRPr lang="en-US" dirty="0"/>
          </a:p>
        </p:txBody>
      </p:sp>
      <p:sp>
        <p:nvSpPr>
          <p:cNvPr id="38" name="Rectangle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Tree>
    <p:extLst>
      <p:ext uri="{BB962C8B-B14F-4D97-AF65-F5344CB8AC3E}">
        <p14:creationId xmlns:p14="http://schemas.microsoft.com/office/powerpoint/2010/main" val="218587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FEB67A-213B-1E3B-A55A-0E47C4EBB856}"/>
              </a:ext>
            </a:extLst>
          </p:cNvPr>
          <p:cNvSpPr>
            <a:spLocks noGrp="1"/>
          </p:cNvSpPr>
          <p:nvPr>
            <p:ph type="title"/>
          </p:nvPr>
        </p:nvSpPr>
        <p:spPr>
          <a:xfrm>
            <a:off x="1577445" y="1168078"/>
            <a:ext cx="9048219" cy="1092200"/>
          </a:xfrm>
        </p:spPr>
        <p:txBody>
          <a:bodyPr anchor="ctr">
            <a:normAutofit/>
          </a:bodyPr>
          <a:lstStyle/>
          <a:p>
            <a:pPr algn="ctr"/>
            <a:r>
              <a:rPr lang="en-US">
                <a:solidFill>
                  <a:srgbClr val="FFFFFF"/>
                </a:solidFill>
              </a:rPr>
              <a:t>FEATURE IMPORTANCE</a:t>
            </a:r>
          </a:p>
        </p:txBody>
      </p:sp>
      <p:sp>
        <p:nvSpPr>
          <p:cNvPr id="3" name="Content Placeholder 2">
            <a:extLst>
              <a:ext uri="{FF2B5EF4-FFF2-40B4-BE49-F238E27FC236}">
                <a16:creationId xmlns:a16="http://schemas.microsoft.com/office/drawing/2014/main" id="{E889B314-50B8-5A72-9511-46D45D9470B0}"/>
              </a:ext>
            </a:extLst>
          </p:cNvPr>
          <p:cNvSpPr>
            <a:spLocks noGrp="1"/>
          </p:cNvSpPr>
          <p:nvPr>
            <p:ph idx="1"/>
          </p:nvPr>
        </p:nvSpPr>
        <p:spPr>
          <a:xfrm>
            <a:off x="1507261" y="2463133"/>
            <a:ext cx="9048218" cy="3033180"/>
          </a:xfrm>
        </p:spPr>
        <p:txBody>
          <a:bodyPr vert="horz" lIns="91440" tIns="45720" rIns="91440" bIns="45720" rtlCol="0" anchor="ctr">
            <a:noAutofit/>
          </a:bodyPr>
          <a:lstStyle/>
          <a:p>
            <a:pPr>
              <a:lnSpc>
                <a:spcPct val="110000"/>
              </a:lnSpc>
            </a:pPr>
            <a:r>
              <a:rPr lang="en-US" sz="1400" dirty="0">
                <a:solidFill>
                  <a:srgbClr val="FFFFFF"/>
                </a:solidFill>
                <a:ea typeface="+mn-lt"/>
                <a:cs typeface="+mn-lt"/>
              </a:rPr>
              <a:t>Top Three Variables for Lead Conversion:</a:t>
            </a:r>
            <a:endParaRPr lang="en-US" sz="1400" dirty="0">
              <a:solidFill>
                <a:srgbClr val="FFFFFF"/>
              </a:solidFill>
            </a:endParaRPr>
          </a:p>
          <a:p>
            <a:pPr>
              <a:lnSpc>
                <a:spcPct val="110000"/>
              </a:lnSpc>
            </a:pPr>
            <a:r>
              <a:rPr lang="en-US" sz="1400" dirty="0">
                <a:solidFill>
                  <a:srgbClr val="FFFFFF"/>
                </a:solidFill>
                <a:ea typeface="+mn-lt"/>
                <a:cs typeface="+mn-lt"/>
              </a:rPr>
              <a:t>Variable 1: Total Time Spent on Website</a:t>
            </a:r>
            <a:endParaRPr lang="en-US" sz="1400" dirty="0">
              <a:solidFill>
                <a:srgbClr val="FFFFFF"/>
              </a:solidFill>
            </a:endParaRPr>
          </a:p>
          <a:p>
            <a:pPr lvl="1">
              <a:lnSpc>
                <a:spcPct val="110000"/>
              </a:lnSpc>
            </a:pPr>
            <a:r>
              <a:rPr lang="en-US" sz="1400" dirty="0">
                <a:solidFill>
                  <a:srgbClr val="FFFFFF"/>
                </a:solidFill>
                <a:ea typeface="+mn-lt"/>
                <a:cs typeface="+mn-lt"/>
              </a:rPr>
              <a:t>Importance: 0.453</a:t>
            </a:r>
            <a:endParaRPr lang="en-US" sz="1400" dirty="0">
              <a:solidFill>
                <a:srgbClr val="FFFFFF"/>
              </a:solidFill>
            </a:endParaRPr>
          </a:p>
          <a:p>
            <a:pPr lvl="1">
              <a:lnSpc>
                <a:spcPct val="110000"/>
              </a:lnSpc>
            </a:pPr>
            <a:r>
              <a:rPr lang="en-US" sz="1400" dirty="0">
                <a:solidFill>
                  <a:srgbClr val="FFFFFF"/>
                </a:solidFill>
                <a:ea typeface="+mn-lt"/>
                <a:cs typeface="+mn-lt"/>
              </a:rPr>
              <a:t>Description: This variable represents the total amount of time a lead spends on the website.</a:t>
            </a:r>
            <a:endParaRPr lang="en-US" sz="1400" dirty="0">
              <a:solidFill>
                <a:srgbClr val="FFFFFF"/>
              </a:solidFill>
            </a:endParaRPr>
          </a:p>
          <a:p>
            <a:pPr lvl="1">
              <a:lnSpc>
                <a:spcPct val="110000"/>
              </a:lnSpc>
            </a:pPr>
            <a:r>
              <a:rPr lang="en-US" sz="1400" dirty="0">
                <a:solidFill>
                  <a:srgbClr val="FFFFFF"/>
                </a:solidFill>
                <a:ea typeface="+mn-lt"/>
                <a:cs typeface="+mn-lt"/>
              </a:rPr>
              <a:t>Significance: Leads who spend more time on the website are more likely to be interested and engaged, indicating a higher probability of conversion.</a:t>
            </a:r>
            <a:endParaRPr lang="en-US" sz="1400" dirty="0">
              <a:solidFill>
                <a:srgbClr val="FFFFFF"/>
              </a:solidFill>
            </a:endParaRPr>
          </a:p>
          <a:p>
            <a:pPr>
              <a:lnSpc>
                <a:spcPct val="110000"/>
              </a:lnSpc>
            </a:pPr>
            <a:r>
              <a:rPr lang="en-US" sz="1400" dirty="0">
                <a:solidFill>
                  <a:srgbClr val="FFFFFF"/>
                </a:solidFill>
                <a:ea typeface="+mn-lt"/>
                <a:cs typeface="+mn-lt"/>
              </a:rPr>
              <a:t>Variable 2: Last Activity</a:t>
            </a:r>
            <a:endParaRPr lang="en-US" sz="1400" dirty="0">
              <a:solidFill>
                <a:srgbClr val="FFFFFF"/>
              </a:solidFill>
            </a:endParaRPr>
          </a:p>
          <a:p>
            <a:pPr lvl="1">
              <a:lnSpc>
                <a:spcPct val="110000"/>
              </a:lnSpc>
            </a:pPr>
            <a:r>
              <a:rPr lang="en-US" sz="1400" dirty="0">
                <a:solidFill>
                  <a:srgbClr val="FFFFFF"/>
                </a:solidFill>
                <a:ea typeface="+mn-lt"/>
                <a:cs typeface="+mn-lt"/>
              </a:rPr>
              <a:t>Importance: 0.286</a:t>
            </a:r>
            <a:endParaRPr lang="en-US" sz="1400" dirty="0">
              <a:solidFill>
                <a:srgbClr val="FFFFFF"/>
              </a:solidFill>
            </a:endParaRPr>
          </a:p>
          <a:p>
            <a:pPr lvl="1">
              <a:lnSpc>
                <a:spcPct val="110000"/>
              </a:lnSpc>
            </a:pPr>
            <a:r>
              <a:rPr lang="en-US" sz="1400" dirty="0">
                <a:solidFill>
                  <a:srgbClr val="FFFFFF"/>
                </a:solidFill>
                <a:ea typeface="+mn-lt"/>
                <a:cs typeface="+mn-lt"/>
              </a:rPr>
              <a:t>Description: This variable captures the last recorded activity of a lead before the conversion or current status.</a:t>
            </a:r>
            <a:endParaRPr lang="en-US" sz="1400" dirty="0">
              <a:solidFill>
                <a:srgbClr val="FFFFFF"/>
              </a:solidFill>
            </a:endParaRPr>
          </a:p>
          <a:p>
            <a:pPr lvl="1">
              <a:lnSpc>
                <a:spcPct val="110000"/>
              </a:lnSpc>
            </a:pPr>
            <a:r>
              <a:rPr lang="en-US" sz="1400" dirty="0">
                <a:solidFill>
                  <a:srgbClr val="FFFFFF"/>
                </a:solidFill>
                <a:ea typeface="+mn-lt"/>
                <a:cs typeface="+mn-lt"/>
              </a:rPr>
              <a:t>Significance: The last activity provides insights into the level of engagement and interaction with the company, allowing us to identify potential leads who are actively considering our services.</a:t>
            </a:r>
            <a:endParaRPr lang="en-US" sz="1400" dirty="0">
              <a:solidFill>
                <a:srgbClr val="FFFFFF"/>
              </a:solidFill>
            </a:endParaRPr>
          </a:p>
          <a:p>
            <a:pPr>
              <a:lnSpc>
                <a:spcPct val="110000"/>
              </a:lnSpc>
            </a:pPr>
            <a:endParaRPr lang="en-US" sz="800">
              <a:solidFill>
                <a:srgbClr val="FFFFFF"/>
              </a:solidFill>
            </a:endParaRPr>
          </a:p>
        </p:txBody>
      </p:sp>
    </p:spTree>
    <p:extLst>
      <p:ext uri="{BB962C8B-B14F-4D97-AF65-F5344CB8AC3E}">
        <p14:creationId xmlns:p14="http://schemas.microsoft.com/office/powerpoint/2010/main" val="2295270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69BA1AC-A33A-823E-75D8-3D4AED258033}"/>
              </a:ext>
            </a:extLst>
          </p:cNvPr>
          <p:cNvSpPr>
            <a:spLocks noGrp="1"/>
          </p:cNvSpPr>
          <p:nvPr>
            <p:ph idx="1"/>
          </p:nvPr>
        </p:nvSpPr>
        <p:spPr/>
        <p:txBody>
          <a:bodyPr vert="horz" lIns="91440" tIns="45720" rIns="91440" bIns="45720" rtlCol="0" anchor="t">
            <a:normAutofit/>
          </a:bodyPr>
          <a:lstStyle/>
          <a:p>
            <a:pPr>
              <a:lnSpc>
                <a:spcPct val="110000"/>
              </a:lnSpc>
            </a:pPr>
            <a:r>
              <a:rPr lang="en-US" sz="1400" dirty="0">
                <a:latin typeface="TW Cen MT"/>
              </a:rPr>
              <a:t>Variable 3: Lead Source</a:t>
            </a:r>
          </a:p>
          <a:p>
            <a:pPr lvl="1">
              <a:lnSpc>
                <a:spcPct val="110000"/>
              </a:lnSpc>
            </a:pPr>
            <a:r>
              <a:rPr lang="en-US" sz="1400" dirty="0">
                <a:latin typeface="TW Cen MT"/>
              </a:rPr>
              <a:t>Importance: 0.153</a:t>
            </a:r>
          </a:p>
          <a:p>
            <a:pPr lvl="1">
              <a:lnSpc>
                <a:spcPct val="110000"/>
              </a:lnSpc>
            </a:pPr>
            <a:r>
              <a:rPr lang="en-US" sz="1400" dirty="0">
                <a:latin typeface="TW Cen MT"/>
              </a:rPr>
              <a:t>Description: This variable indicates the source through which the lead was acquired.</a:t>
            </a:r>
          </a:p>
          <a:p>
            <a:pPr lvl="1">
              <a:lnSpc>
                <a:spcPct val="110000"/>
              </a:lnSpc>
            </a:pPr>
            <a:r>
              <a:rPr lang="en-US" sz="1400" dirty="0">
                <a:latin typeface="TW Cen MT"/>
              </a:rPr>
              <a:t>Significance: Different lead sources may have varying levels of quality and relevance. Understanding the effectiveness of different lead sources helps prioritize efforts on those that have a higher probability of conversion.</a:t>
            </a:r>
          </a:p>
          <a:p>
            <a:endParaRPr lang="en-US" dirty="0"/>
          </a:p>
        </p:txBody>
      </p:sp>
    </p:spTree>
    <p:extLst>
      <p:ext uri="{BB962C8B-B14F-4D97-AF65-F5344CB8AC3E}">
        <p14:creationId xmlns:p14="http://schemas.microsoft.com/office/powerpoint/2010/main" val="3909849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340" name="Group 279">
            <a:extLst>
              <a:ext uri="{FF2B5EF4-FFF2-40B4-BE49-F238E27FC236}">
                <a16:creationId xmlns:a16="http://schemas.microsoft.com/office/drawing/2014/main" id="{5FE07634-A83A-4681-9C1D-BC0775F9D2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81" name="Rectangle 280">
              <a:extLst>
                <a:ext uri="{FF2B5EF4-FFF2-40B4-BE49-F238E27FC236}">
                  <a16:creationId xmlns:a16="http://schemas.microsoft.com/office/drawing/2014/main" id="{BF62976A-266E-4650-88F2-C16130F3D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2" name="Picture 2">
              <a:extLst>
                <a:ext uri="{FF2B5EF4-FFF2-40B4-BE49-F238E27FC236}">
                  <a16:creationId xmlns:a16="http://schemas.microsoft.com/office/drawing/2014/main" id="{88D9B99B-59C2-481A-A948-F87920A7FE5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7962519" y="618518"/>
            <a:ext cx="3084891" cy="1478570"/>
          </a:xfrm>
        </p:spPr>
        <p:txBody>
          <a:bodyPr>
            <a:normAutofit/>
          </a:bodyPr>
          <a:lstStyle/>
          <a:p>
            <a:r>
              <a:rPr lang="en-US" sz="3200" dirty="0"/>
              <a:t>Computing Components</a:t>
            </a:r>
          </a:p>
        </p:txBody>
      </p:sp>
      <p:pic>
        <p:nvPicPr>
          <p:cNvPr id="10" name="Content Placeholder 6" descr="circuit board">
            <a:extLst>
              <a:ext uri="{FF2B5EF4-FFF2-40B4-BE49-F238E27FC236}">
                <a16:creationId xmlns:a16="http://schemas.microsoft.com/office/drawing/2014/main" id="{38616497-6A2B-4863-A3DD-A2D0AF074897}"/>
              </a:ext>
            </a:extLst>
          </p:cNvPr>
          <p:cNvPicPr>
            <a:picLocks noChangeAspect="1"/>
          </p:cNvPicPr>
          <p:nvPr/>
        </p:nvPicPr>
        <p:blipFill rotWithShape="1">
          <a:blip r:embed="rId5"/>
          <a:srcRect l="7131" r="14065"/>
          <a:stretch/>
        </p:blipFill>
        <p:spPr>
          <a:xfrm flipH="1">
            <a:off x="-5597" y="10"/>
            <a:ext cx="7558541" cy="6857990"/>
          </a:xfrm>
          <a:prstGeom prst="rect">
            <a:avLst/>
          </a:prstGeom>
        </p:spPr>
      </p:pic>
      <p:grpSp>
        <p:nvGrpSpPr>
          <p:cNvPr id="341" name="Group 283">
            <a:extLst>
              <a:ext uri="{FF2B5EF4-FFF2-40B4-BE49-F238E27FC236}">
                <a16:creationId xmlns:a16="http://schemas.microsoft.com/office/drawing/2014/main" id="{A2E1FE48-FA7B-4262-B922-041542931D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85" name="Rectangle 284">
              <a:extLst>
                <a:ext uri="{FF2B5EF4-FFF2-40B4-BE49-F238E27FC236}">
                  <a16:creationId xmlns:a16="http://schemas.microsoft.com/office/drawing/2014/main" id="{F2E644B1-8F72-4AC4-89F1-EB3A027341E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86" name="Freeform 6">
              <a:extLst>
                <a:ext uri="{FF2B5EF4-FFF2-40B4-BE49-F238E27FC236}">
                  <a16:creationId xmlns:a16="http://schemas.microsoft.com/office/drawing/2014/main" id="{1781B8E8-8A26-4FFB-BE0C-7C0C644F7C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7" name="Freeform 7">
              <a:extLst>
                <a:ext uri="{FF2B5EF4-FFF2-40B4-BE49-F238E27FC236}">
                  <a16:creationId xmlns:a16="http://schemas.microsoft.com/office/drawing/2014/main" id="{4109D997-E9DF-4429-A643-3E691E2B70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8" name="Rectangle 287">
              <a:extLst>
                <a:ext uri="{FF2B5EF4-FFF2-40B4-BE49-F238E27FC236}">
                  <a16:creationId xmlns:a16="http://schemas.microsoft.com/office/drawing/2014/main" id="{B392695A-F131-4C51-B689-3F4D5B1A2F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89" name="Freeform 9">
              <a:extLst>
                <a:ext uri="{FF2B5EF4-FFF2-40B4-BE49-F238E27FC236}">
                  <a16:creationId xmlns:a16="http://schemas.microsoft.com/office/drawing/2014/main" id="{8218EC3E-07D0-417A-B0A8-057F825EF7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0" name="Freeform 10">
              <a:extLst>
                <a:ext uri="{FF2B5EF4-FFF2-40B4-BE49-F238E27FC236}">
                  <a16:creationId xmlns:a16="http://schemas.microsoft.com/office/drawing/2014/main" id="{B036399E-7675-47B6-A645-242946879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1" name="Freeform 11">
              <a:extLst>
                <a:ext uri="{FF2B5EF4-FFF2-40B4-BE49-F238E27FC236}">
                  <a16:creationId xmlns:a16="http://schemas.microsoft.com/office/drawing/2014/main" id="{C44A0438-B8A4-43B3-B17C-B919FCD92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2" name="Freeform 12">
              <a:extLst>
                <a:ext uri="{FF2B5EF4-FFF2-40B4-BE49-F238E27FC236}">
                  <a16:creationId xmlns:a16="http://schemas.microsoft.com/office/drawing/2014/main" id="{ABC7257F-6F64-4B81-BDA7-7C232BCBA2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3" name="Freeform 13">
              <a:extLst>
                <a:ext uri="{FF2B5EF4-FFF2-40B4-BE49-F238E27FC236}">
                  <a16:creationId xmlns:a16="http://schemas.microsoft.com/office/drawing/2014/main" id="{72DD7E92-F033-480C-A220-63CE422C3A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4" name="Freeform 14">
              <a:extLst>
                <a:ext uri="{FF2B5EF4-FFF2-40B4-BE49-F238E27FC236}">
                  <a16:creationId xmlns:a16="http://schemas.microsoft.com/office/drawing/2014/main" id="{444A9AC9-463E-45E7-A818-13F664F7C0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5" name="Freeform 15">
              <a:extLst>
                <a:ext uri="{FF2B5EF4-FFF2-40B4-BE49-F238E27FC236}">
                  <a16:creationId xmlns:a16="http://schemas.microsoft.com/office/drawing/2014/main" id="{6CCE9BBE-5DE3-4991-80CA-DFEB928673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6" name="Freeform 16">
              <a:extLst>
                <a:ext uri="{FF2B5EF4-FFF2-40B4-BE49-F238E27FC236}">
                  <a16:creationId xmlns:a16="http://schemas.microsoft.com/office/drawing/2014/main" id="{3180F6DF-A13F-491C-BF97-B206E3E7B9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7" name="Freeform 17">
              <a:extLst>
                <a:ext uri="{FF2B5EF4-FFF2-40B4-BE49-F238E27FC236}">
                  <a16:creationId xmlns:a16="http://schemas.microsoft.com/office/drawing/2014/main" id="{CAD0E44C-73C8-42BB-ADA8-2BA6B3082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8" name="Freeform 18">
              <a:extLst>
                <a:ext uri="{FF2B5EF4-FFF2-40B4-BE49-F238E27FC236}">
                  <a16:creationId xmlns:a16="http://schemas.microsoft.com/office/drawing/2014/main" id="{436EC43E-A70D-4E5C-B275-35CA8E93C1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9" name="Freeform 19">
              <a:extLst>
                <a:ext uri="{FF2B5EF4-FFF2-40B4-BE49-F238E27FC236}">
                  <a16:creationId xmlns:a16="http://schemas.microsoft.com/office/drawing/2014/main" id="{ADE7E5B6-2E2A-4F56-9E90-F8613E6D1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0" name="Freeform 20">
              <a:extLst>
                <a:ext uri="{FF2B5EF4-FFF2-40B4-BE49-F238E27FC236}">
                  <a16:creationId xmlns:a16="http://schemas.microsoft.com/office/drawing/2014/main" id="{86B9E49B-AE8D-47E0-BACC-A6D0AC3AB2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1" name="Freeform 21">
              <a:extLst>
                <a:ext uri="{FF2B5EF4-FFF2-40B4-BE49-F238E27FC236}">
                  <a16:creationId xmlns:a16="http://schemas.microsoft.com/office/drawing/2014/main" id="{2EB961AF-CD61-41BA-B0B2-0741A5ED64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2" name="Freeform 22">
              <a:extLst>
                <a:ext uri="{FF2B5EF4-FFF2-40B4-BE49-F238E27FC236}">
                  <a16:creationId xmlns:a16="http://schemas.microsoft.com/office/drawing/2014/main" id="{DC42BDA1-810A-4135-B3B1-B3161D372A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3" name="Freeform 23">
              <a:extLst>
                <a:ext uri="{FF2B5EF4-FFF2-40B4-BE49-F238E27FC236}">
                  <a16:creationId xmlns:a16="http://schemas.microsoft.com/office/drawing/2014/main" id="{FA51FCA8-FCF4-4116-8CB2-5C539E37F4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4" name="Freeform 24">
              <a:extLst>
                <a:ext uri="{FF2B5EF4-FFF2-40B4-BE49-F238E27FC236}">
                  <a16:creationId xmlns:a16="http://schemas.microsoft.com/office/drawing/2014/main" id="{F2850A10-CDBC-462A-8CB7-02587468344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5" name="Freeform 25">
              <a:extLst>
                <a:ext uri="{FF2B5EF4-FFF2-40B4-BE49-F238E27FC236}">
                  <a16:creationId xmlns:a16="http://schemas.microsoft.com/office/drawing/2014/main" id="{738A37B9-77C2-4464-BF1F-2AF25A0D29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6" name="Freeform 26">
              <a:extLst>
                <a:ext uri="{FF2B5EF4-FFF2-40B4-BE49-F238E27FC236}">
                  <a16:creationId xmlns:a16="http://schemas.microsoft.com/office/drawing/2014/main" id="{89026C8B-A162-4523-A51B-9F1200BC60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7" name="Freeform 27">
              <a:extLst>
                <a:ext uri="{FF2B5EF4-FFF2-40B4-BE49-F238E27FC236}">
                  <a16:creationId xmlns:a16="http://schemas.microsoft.com/office/drawing/2014/main" id="{5B76BC40-1FA2-477D-B2C2-4763577DB7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8" name="Freeform 28">
              <a:extLst>
                <a:ext uri="{FF2B5EF4-FFF2-40B4-BE49-F238E27FC236}">
                  <a16:creationId xmlns:a16="http://schemas.microsoft.com/office/drawing/2014/main" id="{6BC68EAA-2809-4AE4-80C1-2555CEF73D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9" name="Freeform 29">
              <a:extLst>
                <a:ext uri="{FF2B5EF4-FFF2-40B4-BE49-F238E27FC236}">
                  <a16:creationId xmlns:a16="http://schemas.microsoft.com/office/drawing/2014/main" id="{FE709D1B-0541-4414-9E87-CF7D6918C1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0" name="Freeform 30">
              <a:extLst>
                <a:ext uri="{FF2B5EF4-FFF2-40B4-BE49-F238E27FC236}">
                  <a16:creationId xmlns:a16="http://schemas.microsoft.com/office/drawing/2014/main" id="{33BCB888-11B8-4D01-BCDA-59BBA28DC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1" name="Freeform 31">
              <a:extLst>
                <a:ext uri="{FF2B5EF4-FFF2-40B4-BE49-F238E27FC236}">
                  <a16:creationId xmlns:a16="http://schemas.microsoft.com/office/drawing/2014/main" id="{28E5CE3E-C11A-4CF7-82BF-37D1221D4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2" name="Freeform 32">
              <a:extLst>
                <a:ext uri="{FF2B5EF4-FFF2-40B4-BE49-F238E27FC236}">
                  <a16:creationId xmlns:a16="http://schemas.microsoft.com/office/drawing/2014/main" id="{55284FC3-21FB-4FA7-B695-2D6A9CEF73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3" name="Rectangle 312">
              <a:extLst>
                <a:ext uri="{FF2B5EF4-FFF2-40B4-BE49-F238E27FC236}">
                  <a16:creationId xmlns:a16="http://schemas.microsoft.com/office/drawing/2014/main" id="{13DA6B78-00DE-4E55-9124-EFD72519BB9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314" name="Freeform 34">
              <a:extLst>
                <a:ext uri="{FF2B5EF4-FFF2-40B4-BE49-F238E27FC236}">
                  <a16:creationId xmlns:a16="http://schemas.microsoft.com/office/drawing/2014/main" id="{D4602B0F-2844-48BE-9B4A-0366AC904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5" name="Freeform 35">
              <a:extLst>
                <a:ext uri="{FF2B5EF4-FFF2-40B4-BE49-F238E27FC236}">
                  <a16:creationId xmlns:a16="http://schemas.microsoft.com/office/drawing/2014/main" id="{E31E05BB-6004-474D-9900-D990378FD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6" name="Freeform 36">
              <a:extLst>
                <a:ext uri="{FF2B5EF4-FFF2-40B4-BE49-F238E27FC236}">
                  <a16:creationId xmlns:a16="http://schemas.microsoft.com/office/drawing/2014/main" id="{00BD01ED-F65D-4601-A77D-508E960E09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7" name="Freeform 37">
              <a:extLst>
                <a:ext uri="{FF2B5EF4-FFF2-40B4-BE49-F238E27FC236}">
                  <a16:creationId xmlns:a16="http://schemas.microsoft.com/office/drawing/2014/main" id="{FD307CAE-789C-4E80-B6F1-9858A3ABA3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8" name="Freeform 38">
              <a:extLst>
                <a:ext uri="{FF2B5EF4-FFF2-40B4-BE49-F238E27FC236}">
                  <a16:creationId xmlns:a16="http://schemas.microsoft.com/office/drawing/2014/main" id="{94B97B29-709E-4E24-B2FA-EF84AA12D2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9" name="Freeform 39">
              <a:extLst>
                <a:ext uri="{FF2B5EF4-FFF2-40B4-BE49-F238E27FC236}">
                  <a16:creationId xmlns:a16="http://schemas.microsoft.com/office/drawing/2014/main" id="{C05D52B9-1FA2-4E7C-8229-B09811A90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0" name="Freeform 40">
              <a:extLst>
                <a:ext uri="{FF2B5EF4-FFF2-40B4-BE49-F238E27FC236}">
                  <a16:creationId xmlns:a16="http://schemas.microsoft.com/office/drawing/2014/main" id="{CC0A5575-2FB9-440F-B9A8-E0DDE1C37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1" name="Freeform 41">
              <a:extLst>
                <a:ext uri="{FF2B5EF4-FFF2-40B4-BE49-F238E27FC236}">
                  <a16:creationId xmlns:a16="http://schemas.microsoft.com/office/drawing/2014/main" id="{AFFCC88F-01DF-4DE1-8CD5-88631E3091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2" name="Freeform 42">
              <a:extLst>
                <a:ext uri="{FF2B5EF4-FFF2-40B4-BE49-F238E27FC236}">
                  <a16:creationId xmlns:a16="http://schemas.microsoft.com/office/drawing/2014/main" id="{33EEC40B-E2CD-4BAC-94D6-85B7071422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3" name="Freeform 43">
              <a:extLst>
                <a:ext uri="{FF2B5EF4-FFF2-40B4-BE49-F238E27FC236}">
                  <a16:creationId xmlns:a16="http://schemas.microsoft.com/office/drawing/2014/main" id="{3E0E9643-5C60-4933-BB1B-9A09057E72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4" name="Freeform 44">
              <a:extLst>
                <a:ext uri="{FF2B5EF4-FFF2-40B4-BE49-F238E27FC236}">
                  <a16:creationId xmlns:a16="http://schemas.microsoft.com/office/drawing/2014/main" id="{94F86E92-9EC7-437C-946B-31E7C1C4771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5" name="Rectangle 324">
              <a:extLst>
                <a:ext uri="{FF2B5EF4-FFF2-40B4-BE49-F238E27FC236}">
                  <a16:creationId xmlns:a16="http://schemas.microsoft.com/office/drawing/2014/main" id="{BE9A51BE-C514-46B5-ABA6-7E7C878F8E5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326" name="Freeform 46">
              <a:extLst>
                <a:ext uri="{FF2B5EF4-FFF2-40B4-BE49-F238E27FC236}">
                  <a16:creationId xmlns:a16="http://schemas.microsoft.com/office/drawing/2014/main" id="{8B255447-F0E9-4D96-A4B0-F9EDDE58A3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7" name="Freeform 47">
              <a:extLst>
                <a:ext uri="{FF2B5EF4-FFF2-40B4-BE49-F238E27FC236}">
                  <a16:creationId xmlns:a16="http://schemas.microsoft.com/office/drawing/2014/main" id="{AFAC5F3A-3BE7-489E-A848-498B9995F1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8" name="Freeform 48">
              <a:extLst>
                <a:ext uri="{FF2B5EF4-FFF2-40B4-BE49-F238E27FC236}">
                  <a16:creationId xmlns:a16="http://schemas.microsoft.com/office/drawing/2014/main" id="{A974E7AA-5EF3-4817-B0AE-4C1A784EE9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9" name="Freeform 49">
              <a:extLst>
                <a:ext uri="{FF2B5EF4-FFF2-40B4-BE49-F238E27FC236}">
                  <a16:creationId xmlns:a16="http://schemas.microsoft.com/office/drawing/2014/main" id="{8AA54AC1-3E87-49C0-A594-87829A2CFF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0" name="Freeform 50">
              <a:extLst>
                <a:ext uri="{FF2B5EF4-FFF2-40B4-BE49-F238E27FC236}">
                  <a16:creationId xmlns:a16="http://schemas.microsoft.com/office/drawing/2014/main" id="{CC237789-73BC-4BD9-BFE8-1325FA4B52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1" name="Freeform 51">
              <a:extLst>
                <a:ext uri="{FF2B5EF4-FFF2-40B4-BE49-F238E27FC236}">
                  <a16:creationId xmlns:a16="http://schemas.microsoft.com/office/drawing/2014/main" id="{DCF4052D-CF62-47DC-991E-49D0BA908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2" name="Freeform 52">
              <a:extLst>
                <a:ext uri="{FF2B5EF4-FFF2-40B4-BE49-F238E27FC236}">
                  <a16:creationId xmlns:a16="http://schemas.microsoft.com/office/drawing/2014/main" id="{2ABD9104-C938-44F2-8622-8407A2593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3" name="Freeform 53">
              <a:extLst>
                <a:ext uri="{FF2B5EF4-FFF2-40B4-BE49-F238E27FC236}">
                  <a16:creationId xmlns:a16="http://schemas.microsoft.com/office/drawing/2014/main" id="{4AA18F60-3E86-4A5A-B82E-A79183ED363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4" name="Freeform 54">
              <a:extLst>
                <a:ext uri="{FF2B5EF4-FFF2-40B4-BE49-F238E27FC236}">
                  <a16:creationId xmlns:a16="http://schemas.microsoft.com/office/drawing/2014/main" id="{0F34C941-6196-4937-99E5-14AAD23F28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5" name="Freeform 55">
              <a:extLst>
                <a:ext uri="{FF2B5EF4-FFF2-40B4-BE49-F238E27FC236}">
                  <a16:creationId xmlns:a16="http://schemas.microsoft.com/office/drawing/2014/main" id="{60DB8A6C-23D7-4A88-BDCE-8FEC86A12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6" name="Freeform 56">
              <a:extLst>
                <a:ext uri="{FF2B5EF4-FFF2-40B4-BE49-F238E27FC236}">
                  <a16:creationId xmlns:a16="http://schemas.microsoft.com/office/drawing/2014/main" id="{29F5F702-AEE6-4633-BB20-7A15C3A31F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7" name="Freeform 57">
              <a:extLst>
                <a:ext uri="{FF2B5EF4-FFF2-40B4-BE49-F238E27FC236}">
                  <a16:creationId xmlns:a16="http://schemas.microsoft.com/office/drawing/2014/main" id="{F30C7A45-6890-4EA5-9F6B-E2AB4D04C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8" name="Freeform 58">
              <a:extLst>
                <a:ext uri="{FF2B5EF4-FFF2-40B4-BE49-F238E27FC236}">
                  <a16:creationId xmlns:a16="http://schemas.microsoft.com/office/drawing/2014/main" id="{F31A7373-F68A-485D-95DC-B53ACC7B5F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aphicFrame>
        <p:nvGraphicFramePr>
          <p:cNvPr id="200" name="Content Placeholder 2" descr="Smart Art">
            <a:extLst>
              <a:ext uri="{FF2B5EF4-FFF2-40B4-BE49-F238E27FC236}">
                <a16:creationId xmlns:a16="http://schemas.microsoft.com/office/drawing/2014/main" id="{C7094B13-F699-4785-845B-4DB18710A2F8}"/>
              </a:ext>
            </a:extLst>
          </p:cNvPr>
          <p:cNvGraphicFramePr>
            <a:graphicFrameLocks noGrp="1"/>
          </p:cNvGraphicFramePr>
          <p:nvPr>
            <p:ph idx="1"/>
            <p:extLst>
              <p:ext uri="{D42A27DB-BD31-4B8C-83A1-F6EECF244321}">
                <p14:modId xmlns:p14="http://schemas.microsoft.com/office/powerpoint/2010/main" val="3991701812"/>
              </p:ext>
            </p:extLst>
          </p:nvPr>
        </p:nvGraphicFramePr>
        <p:xfrm>
          <a:off x="7962519" y="2249487"/>
          <a:ext cx="3084892" cy="354171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02665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53"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55"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E14F8E-8398-F07D-EA0A-14B7D0C467E3}"/>
              </a:ext>
            </a:extLst>
          </p:cNvPr>
          <p:cNvSpPr>
            <a:spLocks noGrp="1"/>
          </p:cNvSpPr>
          <p:nvPr>
            <p:ph type="title"/>
          </p:nvPr>
        </p:nvSpPr>
        <p:spPr>
          <a:xfrm>
            <a:off x="1577445" y="1168078"/>
            <a:ext cx="9048219" cy="1092200"/>
          </a:xfrm>
        </p:spPr>
        <p:txBody>
          <a:bodyPr anchor="ctr">
            <a:normAutofit/>
          </a:bodyPr>
          <a:lstStyle/>
          <a:p>
            <a:pPr algn="ctr"/>
            <a:r>
              <a:rPr lang="en-US" b="1">
                <a:solidFill>
                  <a:srgbClr val="FFFFFF"/>
                </a:solidFill>
                <a:latin typeface="Calibri"/>
                <a:ea typeface="+mj-lt"/>
                <a:cs typeface="+mj-lt"/>
              </a:rPr>
              <a:t>Logistic Regression Model for Lead Conversion</a:t>
            </a:r>
            <a:endParaRPr lang="en-US" b="1">
              <a:solidFill>
                <a:srgbClr val="FFFFFF"/>
              </a:solidFill>
              <a:latin typeface="Calibri"/>
            </a:endParaRPr>
          </a:p>
        </p:txBody>
      </p:sp>
      <p:sp>
        <p:nvSpPr>
          <p:cNvPr id="3" name="Content Placeholder 2">
            <a:extLst>
              <a:ext uri="{FF2B5EF4-FFF2-40B4-BE49-F238E27FC236}">
                <a16:creationId xmlns:a16="http://schemas.microsoft.com/office/drawing/2014/main" id="{D788E96F-A904-06B9-EA00-0F8C74B3F43A}"/>
              </a:ext>
            </a:extLst>
          </p:cNvPr>
          <p:cNvSpPr>
            <a:spLocks noGrp="1"/>
          </p:cNvSpPr>
          <p:nvPr>
            <p:ph idx="1"/>
          </p:nvPr>
        </p:nvSpPr>
        <p:spPr>
          <a:xfrm>
            <a:off x="1577446" y="2413001"/>
            <a:ext cx="9048218" cy="3033180"/>
          </a:xfrm>
        </p:spPr>
        <p:txBody>
          <a:bodyPr vert="horz" lIns="91440" tIns="45720" rIns="91440" bIns="45720" rtlCol="0" anchor="ctr">
            <a:noAutofit/>
          </a:bodyPr>
          <a:lstStyle/>
          <a:p>
            <a:pPr>
              <a:lnSpc>
                <a:spcPct val="110000"/>
              </a:lnSpc>
            </a:pPr>
            <a:r>
              <a:rPr lang="en-US" sz="1400">
                <a:solidFill>
                  <a:srgbClr val="FFFFFF"/>
                </a:solidFill>
                <a:ea typeface="+mn-lt"/>
                <a:cs typeface="+mn-lt"/>
              </a:rPr>
              <a:t>Lead conversion refers to the process of turning prospective customers into actual buyers, generating revenue and contributing to business growth. It is a critical aspect of sales and marketing strategies, as it directly impacts the overall profitability and success of an organization.</a:t>
            </a:r>
            <a:endParaRPr lang="en-US" sz="1400">
              <a:solidFill>
                <a:srgbClr val="FFFFFF"/>
              </a:solidFill>
            </a:endParaRPr>
          </a:p>
          <a:p>
            <a:pPr>
              <a:lnSpc>
                <a:spcPct val="110000"/>
              </a:lnSpc>
            </a:pPr>
            <a:r>
              <a:rPr lang="en-US" sz="1400">
                <a:solidFill>
                  <a:srgbClr val="FFFFFF"/>
                </a:solidFill>
                <a:ea typeface="+mn-lt"/>
                <a:cs typeface="+mn-lt"/>
              </a:rPr>
              <a:t>Lead conversion is particularly crucial for X Education during their two-month intern hiring phase. With the goal of making lead conversion more aggressive, X Education aims to maximize the conversion of potential leads predicted by their logistic regression model. By efficiently converting a higher percentage of these leads, X Education can increase its customer base, boost sales, and achieve its business objectives.</a:t>
            </a:r>
            <a:endParaRPr lang="en-US" sz="1400">
              <a:solidFill>
                <a:srgbClr val="FFFFFF"/>
              </a:solidFill>
            </a:endParaRPr>
          </a:p>
          <a:p>
            <a:pPr>
              <a:lnSpc>
                <a:spcPct val="110000"/>
              </a:lnSpc>
            </a:pPr>
            <a:r>
              <a:rPr lang="en-US" sz="1400">
                <a:solidFill>
                  <a:srgbClr val="FFFFFF"/>
                </a:solidFill>
                <a:ea typeface="+mn-lt"/>
                <a:cs typeface="+mn-lt"/>
              </a:rPr>
              <a:t>In summary, lead conversion is crucial for X Education's success, especially during their intern hiring phase. By leveraging the logistic regression model and focusing on potential leads with higher conversion probabilities, X Education can make their lead conversion efforts more aggressive, enhance their sales performance, and achieve their business objectives.</a:t>
            </a:r>
            <a:endParaRPr lang="en-US" sz="1400">
              <a:solidFill>
                <a:srgbClr val="FFFFFF"/>
              </a:solidFill>
            </a:endParaRPr>
          </a:p>
        </p:txBody>
      </p:sp>
    </p:spTree>
    <p:extLst>
      <p:ext uri="{BB962C8B-B14F-4D97-AF65-F5344CB8AC3E}">
        <p14:creationId xmlns:p14="http://schemas.microsoft.com/office/powerpoint/2010/main" val="31419088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78A47D-4F17-40FE-AB70-7AF78A9575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5BE3A7E-6A3F-401E-A025-BBB8FDB8DD3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1" name="Rectangle 5">
              <a:extLst>
                <a:ext uri="{FF2B5EF4-FFF2-40B4-BE49-F238E27FC236}">
                  <a16:creationId xmlns:a16="http://schemas.microsoft.com/office/drawing/2014/main" id="{41EE9036-817C-476C-BD59-B5184F9A3E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F098087A-B4E4-4300-A841-44988BD88E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F5BD5F4B-A39C-4DF9-84E4-A4D33F30E6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8">
              <a:extLst>
                <a:ext uri="{FF2B5EF4-FFF2-40B4-BE49-F238E27FC236}">
                  <a16:creationId xmlns:a16="http://schemas.microsoft.com/office/drawing/2014/main" id="{D7FA9858-BFA0-4D5B-AF72-B1B65EB069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9">
              <a:extLst>
                <a:ext uri="{FF2B5EF4-FFF2-40B4-BE49-F238E27FC236}">
                  <a16:creationId xmlns:a16="http://schemas.microsoft.com/office/drawing/2014/main" id="{A508A5F3-AFE0-4750-A9C2-B51A514FFC4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92B4AAEB-ABF4-42A7-BE52-0B442190D1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3767C370-4A42-4376-8CAE-606C4BC8F4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36205F53-9C95-4954-B97C-1625BB8A35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DC80B58E-3469-43E9-96FC-D747B6983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E17A4ED2-DDD7-4B4D-A39C-9B0121C88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A2C14A85-E7A9-4E1D-809F-20F5CFA788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Line 16">
              <a:extLst>
                <a:ext uri="{FF2B5EF4-FFF2-40B4-BE49-F238E27FC236}">
                  <a16:creationId xmlns:a16="http://schemas.microsoft.com/office/drawing/2014/main" id="{F3D51E32-9399-4B7F-8D91-BF9A068B834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9969F9D2-502D-4C1D-ABA5-02B1BF2A00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4AE555C6-5623-478A-BF35-63E9929A3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A3D3AED4-A69E-4301-9BB4-436DC5F0C9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C3B8082C-2D81-48D7-8B45-85B7C89296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21">
              <a:extLst>
                <a:ext uri="{FF2B5EF4-FFF2-40B4-BE49-F238E27FC236}">
                  <a16:creationId xmlns:a16="http://schemas.microsoft.com/office/drawing/2014/main" id="{9AD35461-BA86-408B-8A29-244EB2F2FB5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F238E495-B6C6-4857-899B-CDD584831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E20A751E-054C-4EC2-8DA3-0EC923A658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B6E8E701-3D21-4E5C-AB6E-9A7404697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431BDA41-D09D-4984-B888-756F5F81B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0DC943D2-20E4-4C00-82D2-D405A7C00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4BC34A74-80A2-4DE1-8ADC-BBD170903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C6C3CA25-431F-4E26-952D-4AA9C4C72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776D1836-82AE-40EF-9829-C6B8D2CF0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9A8E397E-ADF9-45C1-98F4-3F5A86378B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DE07CFD9-357F-40BC-A792-CE874BFE5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E6685FE0-AD98-D129-DF8D-969D2D6C5D7C}"/>
              </a:ext>
            </a:extLst>
          </p:cNvPr>
          <p:cNvSpPr>
            <a:spLocks noGrp="1"/>
          </p:cNvSpPr>
          <p:nvPr>
            <p:ph type="title"/>
          </p:nvPr>
        </p:nvSpPr>
        <p:spPr>
          <a:xfrm>
            <a:off x="1141413" y="1082673"/>
            <a:ext cx="2869416" cy="4708528"/>
          </a:xfrm>
        </p:spPr>
        <p:txBody>
          <a:bodyPr>
            <a:normAutofit/>
          </a:bodyPr>
          <a:lstStyle/>
          <a:p>
            <a:pPr algn="r"/>
            <a:r>
              <a:rPr lang="en-US" sz="4000"/>
              <a:t>OBJECTIVE</a:t>
            </a:r>
          </a:p>
        </p:txBody>
      </p:sp>
      <p:cxnSp>
        <p:nvCxnSpPr>
          <p:cNvPr id="39" name="Straight Connector 38">
            <a:extLst>
              <a:ext uri="{FF2B5EF4-FFF2-40B4-BE49-F238E27FC236}">
                <a16:creationId xmlns:a16="http://schemas.microsoft.com/office/drawing/2014/main" id="{085ECEC0-FF5D-4348-92C7-1EA7C61E770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67C3A76-850E-C59C-E4E8-A488CC31C742}"/>
              </a:ext>
            </a:extLst>
          </p:cNvPr>
          <p:cNvSpPr>
            <a:spLocks noGrp="1"/>
          </p:cNvSpPr>
          <p:nvPr>
            <p:ph idx="1"/>
          </p:nvPr>
        </p:nvSpPr>
        <p:spPr>
          <a:xfrm>
            <a:off x="5297763" y="1082673"/>
            <a:ext cx="5751237" cy="4708528"/>
          </a:xfrm>
        </p:spPr>
        <p:txBody>
          <a:bodyPr vert="horz" lIns="91440" tIns="45720" rIns="91440" bIns="45720" rtlCol="0" anchor="ctr">
            <a:normAutofit/>
          </a:bodyPr>
          <a:lstStyle/>
          <a:p>
            <a:r>
              <a:rPr lang="en-US" sz="1800">
                <a:ea typeface="+mn-lt"/>
                <a:cs typeface="+mn-lt"/>
              </a:rPr>
              <a:t>The objective of the logistic regression model is to predict the probability of lead conversion based on various factors or features present in the dataset. By analyzing the historical data and training the logistic regression model, we aim to identify the key predictors that contribute to the likelihood of a lead getting converted into a paying customer.</a:t>
            </a:r>
            <a:endParaRPr lang="en-US" sz="1800"/>
          </a:p>
        </p:txBody>
      </p:sp>
      <p:grpSp>
        <p:nvGrpSpPr>
          <p:cNvPr id="41" name="Group 40">
            <a:extLst>
              <a:ext uri="{FF2B5EF4-FFF2-40B4-BE49-F238E27FC236}">
                <a16:creationId xmlns:a16="http://schemas.microsoft.com/office/drawing/2014/main" id="{F4E035BE-9FF4-43D3-BC25-CF582D7FF8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2" name="Freeform 32">
              <a:extLst>
                <a:ext uri="{FF2B5EF4-FFF2-40B4-BE49-F238E27FC236}">
                  <a16:creationId xmlns:a16="http://schemas.microsoft.com/office/drawing/2014/main" id="{F98BCEB2-EC20-4E84-A994-0AC37292C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7A2E1821-AEDF-417E-9F17-83379E9C09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CB3734E2-8292-4B47-B6AB-0E5A058DE9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A0B09C51-29AB-45C0-B707-CCFB9DF280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510C0CED-AE1B-45AE-B5E1-57521E589D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591F2327-4B45-41AA-B41C-7404B6A1E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5A63224C-41A0-42C0-96F6-0B2BE99A1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A7C00B9F-C253-4776-9935-EC02254A4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5062D4AA-13F3-4064-8440-FFE8562D85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3E143B27-CB82-440B-879B-D25C1891C1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1536759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6" name="Rectangle 7">
            <a:extLst>
              <a:ext uri="{FF2B5EF4-FFF2-40B4-BE49-F238E27FC236}">
                <a16:creationId xmlns:a16="http://schemas.microsoft.com/office/drawing/2014/main" id="{6BFC9644-673A-459F-B3C5-9310A4E50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solidFill>
            <a:schemeClr val="bg2">
              <a:lumMod val="60000"/>
              <a:lumOff val="40000"/>
              <a:alpha val="60000"/>
            </a:schemeClr>
          </a:soli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F221CBBC-89EA-95DA-F96B-D45BE28A28F1}"/>
              </a:ext>
            </a:extLst>
          </p:cNvPr>
          <p:cNvSpPr>
            <a:spLocks noGrp="1"/>
          </p:cNvSpPr>
          <p:nvPr>
            <p:ph type="title"/>
          </p:nvPr>
        </p:nvSpPr>
        <p:spPr>
          <a:xfrm>
            <a:off x="1019015" y="1093787"/>
            <a:ext cx="3059969" cy="4697413"/>
          </a:xfrm>
        </p:spPr>
        <p:txBody>
          <a:bodyPr>
            <a:normAutofit/>
          </a:bodyPr>
          <a:lstStyle/>
          <a:p>
            <a:r>
              <a:rPr lang="en-US" b="1">
                <a:ea typeface="+mj-lt"/>
                <a:cs typeface="+mj-lt"/>
              </a:rPr>
              <a:t>Dataset Overview</a:t>
            </a:r>
            <a:endParaRPr lang="en-US" b="1"/>
          </a:p>
        </p:txBody>
      </p:sp>
      <p:sp useBgFill="1">
        <p:nvSpPr>
          <p:cNvPr id="61" name="Round Diagonal Corner Rectangle 7">
            <a:extLst>
              <a:ext uri="{FF2B5EF4-FFF2-40B4-BE49-F238E27FC236}">
                <a16:creationId xmlns:a16="http://schemas.microsoft.com/office/drawing/2014/main" id="{7D1C411D-0818-4640-8657-2AF78250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084" y="0"/>
            <a:ext cx="7566916"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5A078A-5676-CF0E-1B37-F37C0D46DD73}"/>
              </a:ext>
            </a:extLst>
          </p:cNvPr>
          <p:cNvSpPr>
            <a:spLocks noGrp="1"/>
          </p:cNvSpPr>
          <p:nvPr>
            <p:ph idx="1"/>
          </p:nvPr>
        </p:nvSpPr>
        <p:spPr>
          <a:xfrm>
            <a:off x="5215467" y="1093788"/>
            <a:ext cx="5831944" cy="4697413"/>
          </a:xfrm>
        </p:spPr>
        <p:txBody>
          <a:bodyPr vert="horz" lIns="91440" tIns="45720" rIns="91440" bIns="45720" rtlCol="0" anchor="t">
            <a:noAutofit/>
          </a:bodyPr>
          <a:lstStyle/>
          <a:p>
            <a:pPr>
              <a:lnSpc>
                <a:spcPct val="110000"/>
              </a:lnSpc>
            </a:pPr>
            <a:r>
              <a:rPr lang="en-US" dirty="0">
                <a:ea typeface="+mn-lt"/>
                <a:cs typeface="+mn-lt"/>
              </a:rPr>
              <a:t>The dataset used for training the logistic regression model consists of information related to leads in the X Education company. The dataset includes several features that can potentially influence lead conversion.</a:t>
            </a:r>
            <a:endParaRPr lang="en-US" dirty="0"/>
          </a:p>
          <a:p>
            <a:pPr>
              <a:lnSpc>
                <a:spcPct val="110000"/>
              </a:lnSpc>
            </a:pPr>
            <a:r>
              <a:rPr lang="en-US" dirty="0">
                <a:ea typeface="+mn-lt"/>
                <a:cs typeface="+mn-lt"/>
              </a:rPr>
              <a:t>Key Features:</a:t>
            </a:r>
            <a:endParaRPr lang="en-US" dirty="0"/>
          </a:p>
          <a:p>
            <a:pPr>
              <a:lnSpc>
                <a:spcPct val="110000"/>
              </a:lnSpc>
            </a:pPr>
            <a:r>
              <a:rPr lang="en-US" dirty="0">
                <a:ea typeface="+mn-lt"/>
                <a:cs typeface="+mn-lt"/>
              </a:rPr>
              <a:t>Lead Origin: The origin of the lead (e.g., API, Landing Page Submission)</a:t>
            </a:r>
            <a:endParaRPr lang="en-US" dirty="0"/>
          </a:p>
          <a:p>
            <a:pPr>
              <a:lnSpc>
                <a:spcPct val="110000"/>
              </a:lnSpc>
            </a:pPr>
            <a:r>
              <a:rPr lang="en-US" dirty="0">
                <a:ea typeface="+mn-lt"/>
                <a:cs typeface="+mn-lt"/>
              </a:rPr>
              <a:t>Lead Source: The source through which the lead was generated (e.g., Google, Direct Traffic)</a:t>
            </a:r>
            <a:endParaRPr lang="en-US" dirty="0"/>
          </a:p>
          <a:p>
            <a:pPr>
              <a:lnSpc>
                <a:spcPct val="110000"/>
              </a:lnSpc>
            </a:pPr>
            <a:endParaRPr lang="en-US" dirty="0"/>
          </a:p>
        </p:txBody>
      </p:sp>
    </p:spTree>
    <p:extLst>
      <p:ext uri="{BB962C8B-B14F-4D97-AF65-F5344CB8AC3E}">
        <p14:creationId xmlns:p14="http://schemas.microsoft.com/office/powerpoint/2010/main" val="36878197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3" name="Content Placeholder 2">
            <a:extLst>
              <a:ext uri="{FF2B5EF4-FFF2-40B4-BE49-F238E27FC236}">
                <a16:creationId xmlns:a16="http://schemas.microsoft.com/office/drawing/2014/main" id="{47C8061B-8FD4-C519-58F2-35C912926E40}"/>
              </a:ext>
            </a:extLst>
          </p:cNvPr>
          <p:cNvSpPr>
            <a:spLocks noGrp="1"/>
          </p:cNvSpPr>
          <p:nvPr>
            <p:ph idx="1"/>
          </p:nvPr>
        </p:nvSpPr>
        <p:spPr>
          <a:xfrm>
            <a:off x="1226553" y="855829"/>
            <a:ext cx="9840911" cy="3541714"/>
          </a:xfrm>
        </p:spPr>
        <p:txBody>
          <a:bodyPr vert="horz" lIns="91440" tIns="45720" rIns="91440" bIns="45720" rtlCol="0" anchor="t">
            <a:noAutofit/>
          </a:bodyPr>
          <a:lstStyle/>
          <a:p>
            <a:pPr>
              <a:lnSpc>
                <a:spcPct val="110000"/>
              </a:lnSpc>
            </a:pPr>
            <a:r>
              <a:rPr lang="en-US" sz="2000" dirty="0">
                <a:latin typeface="TW Cen MT"/>
              </a:rPr>
              <a:t>Do Not Email: Indicates whether the lead has opted out of email communication</a:t>
            </a:r>
          </a:p>
          <a:p>
            <a:pPr>
              <a:lnSpc>
                <a:spcPct val="110000"/>
              </a:lnSpc>
            </a:pPr>
            <a:r>
              <a:rPr lang="en-US" sz="2000" dirty="0">
                <a:latin typeface="TW Cen MT"/>
              </a:rPr>
              <a:t>Do Not Call: Indicates whether the lead has opted out of phone calls</a:t>
            </a:r>
          </a:p>
          <a:p>
            <a:pPr>
              <a:lnSpc>
                <a:spcPct val="110000"/>
              </a:lnSpc>
            </a:pPr>
            <a:r>
              <a:rPr lang="en-US" sz="2000" err="1">
                <a:latin typeface="TW Cen MT"/>
              </a:rPr>
              <a:t>TotalVisits</a:t>
            </a:r>
            <a:r>
              <a:rPr lang="en-US" sz="2000" dirty="0">
                <a:latin typeface="TW Cen MT"/>
              </a:rPr>
              <a:t>: The total number of visits made by the lead to the company's website</a:t>
            </a:r>
          </a:p>
          <a:p>
            <a:pPr>
              <a:lnSpc>
                <a:spcPct val="110000"/>
              </a:lnSpc>
            </a:pPr>
            <a:r>
              <a:rPr lang="en-US" sz="2000" dirty="0">
                <a:latin typeface="TW Cen MT"/>
              </a:rPr>
              <a:t>Total Time Spent on Website: The total time spent by the lead on the company's website</a:t>
            </a:r>
          </a:p>
          <a:p>
            <a:pPr>
              <a:lnSpc>
                <a:spcPct val="110000"/>
              </a:lnSpc>
            </a:pPr>
            <a:r>
              <a:rPr lang="en-US" sz="2000" dirty="0">
                <a:latin typeface="TW Cen MT"/>
              </a:rPr>
              <a:t>Page Views Per Visit: The average number of pages viewed per visit by the lead</a:t>
            </a:r>
          </a:p>
          <a:p>
            <a:pPr>
              <a:lnSpc>
                <a:spcPct val="110000"/>
              </a:lnSpc>
            </a:pPr>
            <a:r>
              <a:rPr lang="en-US" sz="2000" dirty="0">
                <a:latin typeface="TW Cen MT"/>
              </a:rPr>
              <a:t>Last Activity: The last recorded activity of the lead</a:t>
            </a:r>
          </a:p>
          <a:p>
            <a:pPr>
              <a:lnSpc>
                <a:spcPct val="110000"/>
              </a:lnSpc>
            </a:pPr>
            <a:r>
              <a:rPr lang="en-US" sz="2000" dirty="0">
                <a:latin typeface="TW Cen MT"/>
              </a:rPr>
              <a:t>Target Variable:</a:t>
            </a:r>
          </a:p>
          <a:p>
            <a:pPr>
              <a:lnSpc>
                <a:spcPct val="110000"/>
              </a:lnSpc>
            </a:pPr>
            <a:r>
              <a:rPr lang="en-US" sz="2000" dirty="0">
                <a:latin typeface="TW Cen MT"/>
              </a:rPr>
              <a:t>Converted: Indicates whether the lead was converted or not (1: Converted, 0: Not Converted)</a:t>
            </a:r>
          </a:p>
          <a:p>
            <a:pPr>
              <a:lnSpc>
                <a:spcPct val="110000"/>
              </a:lnSpc>
            </a:pPr>
            <a:r>
              <a:rPr lang="en-US" sz="2000" dirty="0">
                <a:latin typeface="TW Cen MT"/>
              </a:rPr>
              <a:t>These features are used to predict the probability of lead conversion, which is the target variable in the logistic regression model.</a:t>
            </a:r>
          </a:p>
          <a:p>
            <a:pPr>
              <a:lnSpc>
                <a:spcPct val="110000"/>
              </a:lnSpc>
            </a:pPr>
            <a:endParaRPr lang="en-US" sz="600" dirty="0">
              <a:latin typeface="TW Cen MT"/>
            </a:endParaRPr>
          </a:p>
          <a:p>
            <a:pPr>
              <a:lnSpc>
                <a:spcPct val="110000"/>
              </a:lnSpc>
            </a:pPr>
            <a:endParaRPr lang="en-US" sz="60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2348617823"/>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BA80999F-3215-B1FA-F721-4BB7CAE572AA}"/>
              </a:ext>
            </a:extLst>
          </p:cNvPr>
          <p:cNvSpPr>
            <a:spLocks noGrp="1"/>
          </p:cNvSpPr>
          <p:nvPr>
            <p:ph type="title"/>
          </p:nvPr>
        </p:nvSpPr>
        <p:spPr>
          <a:xfrm>
            <a:off x="1141413" y="618518"/>
            <a:ext cx="9905998" cy="1478570"/>
          </a:xfrm>
        </p:spPr>
        <p:txBody>
          <a:bodyPr>
            <a:normAutofit/>
          </a:bodyPr>
          <a:lstStyle/>
          <a:p>
            <a:r>
              <a:rPr lang="en-US" b="1">
                <a:ea typeface="+mj-lt"/>
                <a:cs typeface="+mj-lt"/>
              </a:rPr>
              <a:t>Data Preprocessing</a:t>
            </a:r>
            <a:endParaRPr lang="en-US" b="1"/>
          </a:p>
        </p:txBody>
      </p:sp>
      <p:sp>
        <p:nvSpPr>
          <p:cNvPr id="3" name="Content Placeholder 2">
            <a:extLst>
              <a:ext uri="{FF2B5EF4-FFF2-40B4-BE49-F238E27FC236}">
                <a16:creationId xmlns:a16="http://schemas.microsoft.com/office/drawing/2014/main" id="{3DC98045-267C-5F79-BAE4-A17C7B2B9A3C}"/>
              </a:ext>
            </a:extLst>
          </p:cNvPr>
          <p:cNvSpPr>
            <a:spLocks noGrp="1"/>
          </p:cNvSpPr>
          <p:nvPr>
            <p:ph idx="1"/>
          </p:nvPr>
        </p:nvSpPr>
        <p:spPr>
          <a:xfrm>
            <a:off x="1141412" y="2249487"/>
            <a:ext cx="9905999" cy="3541714"/>
          </a:xfrm>
        </p:spPr>
        <p:txBody>
          <a:bodyPr vert="horz" lIns="91440" tIns="45720" rIns="91440" bIns="45720" rtlCol="0">
            <a:normAutofit/>
          </a:bodyPr>
          <a:lstStyle/>
          <a:p>
            <a:pPr>
              <a:lnSpc>
                <a:spcPct val="110000"/>
              </a:lnSpc>
            </a:pPr>
            <a:r>
              <a:rPr lang="en-US" sz="1500">
                <a:ea typeface="+mn-lt"/>
                <a:cs typeface="+mn-lt"/>
              </a:rPr>
              <a:t>Drop Columns: We removed columns with more than 70% missing values to focus on relevant data.</a:t>
            </a:r>
            <a:endParaRPr lang="en-US" sz="1500"/>
          </a:p>
          <a:p>
            <a:pPr>
              <a:lnSpc>
                <a:spcPct val="110000"/>
              </a:lnSpc>
            </a:pPr>
            <a:r>
              <a:rPr lang="en-US" sz="1500">
                <a:ea typeface="+mn-lt"/>
                <a:cs typeface="+mn-lt"/>
              </a:rPr>
              <a:t>Drop Rows: We eliminated rows with any missing values to ensure data completeness.</a:t>
            </a:r>
            <a:endParaRPr lang="en-US" sz="1500"/>
          </a:p>
          <a:p>
            <a:pPr>
              <a:lnSpc>
                <a:spcPct val="110000"/>
              </a:lnSpc>
            </a:pPr>
            <a:r>
              <a:rPr lang="en-US" sz="1500">
                <a:ea typeface="+mn-lt"/>
                <a:cs typeface="+mn-lt"/>
              </a:rPr>
              <a:t>Impute Missing Values: We filled missing values in the 'TotalVisits' column with the median value.</a:t>
            </a:r>
            <a:endParaRPr lang="en-US" sz="1500"/>
          </a:p>
          <a:p>
            <a:pPr>
              <a:lnSpc>
                <a:spcPct val="110000"/>
              </a:lnSpc>
            </a:pPr>
            <a:r>
              <a:rPr lang="en-US" sz="1500">
                <a:ea typeface="+mn-lt"/>
                <a:cs typeface="+mn-lt"/>
              </a:rPr>
              <a:t>Handling Categorical Variables: We replaced missing values in 'Lead Source' with 'Unknown' and in 'Country' with 'Not Specified'.</a:t>
            </a:r>
            <a:endParaRPr lang="en-US" sz="1500"/>
          </a:p>
          <a:p>
            <a:pPr>
              <a:lnSpc>
                <a:spcPct val="110000"/>
              </a:lnSpc>
            </a:pPr>
            <a:r>
              <a:rPr lang="en-US" sz="1500">
                <a:ea typeface="+mn-lt"/>
                <a:cs typeface="+mn-lt"/>
              </a:rPr>
              <a:t>Handling Missing Last Activity: We filled missing values in the 'Last Activity' column using forward filling.</a:t>
            </a:r>
            <a:endParaRPr lang="en-US" sz="1500"/>
          </a:p>
          <a:p>
            <a:pPr>
              <a:lnSpc>
                <a:spcPct val="110000"/>
              </a:lnSpc>
            </a:pPr>
            <a:r>
              <a:rPr lang="en-US" sz="1500">
                <a:ea typeface="+mn-lt"/>
                <a:cs typeface="+mn-lt"/>
              </a:rPr>
              <a:t>Data Type Conversion: We converted 'Lead Origin' and 'Last Notable Activity' columns to categorical variables.</a:t>
            </a:r>
            <a:endParaRPr lang="en-US" sz="1500"/>
          </a:p>
          <a:p>
            <a:pPr>
              <a:lnSpc>
                <a:spcPct val="110000"/>
              </a:lnSpc>
            </a:pPr>
            <a:r>
              <a:rPr lang="en-US" sz="1500">
                <a:ea typeface="+mn-lt"/>
                <a:cs typeface="+mn-lt"/>
              </a:rPr>
              <a:t>Handling 'Select' Values: We replaced 'Select' values with NaN to indicate missing data.</a:t>
            </a:r>
            <a:endParaRPr lang="en-US" sz="1500"/>
          </a:p>
          <a:p>
            <a:pPr>
              <a:lnSpc>
                <a:spcPct val="110000"/>
              </a:lnSpc>
            </a:pPr>
            <a:r>
              <a:rPr lang="en-US" sz="1500">
                <a:ea typeface="+mn-lt"/>
                <a:cs typeface="+mn-lt"/>
              </a:rPr>
              <a:t>Removed Unnecessary Columns: We dropped 'Prospect ID' and 'Lead Number' as they were not relevant to the analysis.</a:t>
            </a:r>
            <a:endParaRPr lang="en-US" sz="1500"/>
          </a:p>
          <a:p>
            <a:pPr>
              <a:lnSpc>
                <a:spcPct val="110000"/>
              </a:lnSpc>
            </a:pPr>
            <a:endParaRPr lang="en-US" sz="1500"/>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3869259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C035318B-5D0B-C108-5722-AA052956162E}"/>
              </a:ext>
            </a:extLst>
          </p:cNvPr>
          <p:cNvSpPr>
            <a:spLocks noGrp="1"/>
          </p:cNvSpPr>
          <p:nvPr>
            <p:ph type="title"/>
          </p:nvPr>
        </p:nvSpPr>
        <p:spPr>
          <a:xfrm>
            <a:off x="1141411" y="748240"/>
            <a:ext cx="9906000" cy="1117073"/>
          </a:xfrm>
        </p:spPr>
        <p:txBody>
          <a:bodyPr>
            <a:normAutofit/>
          </a:bodyPr>
          <a:lstStyle/>
          <a:p>
            <a:pPr algn="ctr"/>
            <a:r>
              <a:rPr lang="en-US" sz="4000"/>
              <a:t>Logistic regression model</a:t>
            </a:r>
          </a:p>
        </p:txBody>
      </p:sp>
      <p:sp>
        <p:nvSpPr>
          <p:cNvPr id="3" name="Content Placeholder 2">
            <a:extLst>
              <a:ext uri="{FF2B5EF4-FFF2-40B4-BE49-F238E27FC236}">
                <a16:creationId xmlns:a16="http://schemas.microsoft.com/office/drawing/2014/main" id="{0FF457BB-BB68-B356-197B-C34512432605}"/>
              </a:ext>
            </a:extLst>
          </p:cNvPr>
          <p:cNvSpPr>
            <a:spLocks noGrp="1"/>
          </p:cNvSpPr>
          <p:nvPr>
            <p:ph idx="1"/>
          </p:nvPr>
        </p:nvSpPr>
        <p:spPr>
          <a:xfrm>
            <a:off x="1206500" y="2249487"/>
            <a:ext cx="9840911" cy="3541714"/>
          </a:xfrm>
        </p:spPr>
        <p:txBody>
          <a:bodyPr vert="horz" lIns="91440" tIns="45720" rIns="91440" bIns="45720" rtlCol="0" anchor="t">
            <a:noAutofit/>
          </a:bodyPr>
          <a:lstStyle/>
          <a:p>
            <a:pPr>
              <a:lnSpc>
                <a:spcPct val="110000"/>
              </a:lnSpc>
            </a:pPr>
            <a:r>
              <a:rPr lang="en-US" sz="1600" dirty="0">
                <a:ea typeface="+mn-lt"/>
                <a:cs typeface="+mn-lt"/>
              </a:rPr>
              <a:t>Feature Selection:</a:t>
            </a:r>
            <a:endParaRPr lang="en-US" sz="1600" dirty="0"/>
          </a:p>
          <a:p>
            <a:pPr lvl="1">
              <a:lnSpc>
                <a:spcPct val="110000"/>
              </a:lnSpc>
            </a:pPr>
            <a:r>
              <a:rPr lang="en-US" sz="1600" dirty="0">
                <a:ea typeface="+mn-lt"/>
                <a:cs typeface="+mn-lt"/>
              </a:rPr>
              <a:t>The logistic regression model was trained using the following features: Lead Origin, Lead Source, Do Not Email, Do Not Call, </a:t>
            </a:r>
            <a:r>
              <a:rPr lang="en-US" sz="1600" err="1">
                <a:ea typeface="+mn-lt"/>
                <a:cs typeface="+mn-lt"/>
              </a:rPr>
              <a:t>TotalVisits</a:t>
            </a:r>
            <a:r>
              <a:rPr lang="en-US" sz="1600" dirty="0">
                <a:ea typeface="+mn-lt"/>
                <a:cs typeface="+mn-lt"/>
              </a:rPr>
              <a:t>, Total Time Spent on Website, Page Views Per Visit, Last Activity, Country, Specialization, How did you hear about X Education, What is your current occupation, What matters most to you in choosing a course, Search, Magazine, Newspaper Article, X Education Forums, Newspaper, Digital Advertisement, Through Recommendations, Receive More Updates About Our Courses, Update me on Supply Chain Content, Get updates on DM Content, Lead Profile, City, I agree to pay the amount through cheque, A free copy of Mastering The Interview, Last Notable Activity.</a:t>
            </a:r>
            <a:endParaRPr lang="en-US" sz="1600" dirty="0"/>
          </a:p>
          <a:p>
            <a:pPr>
              <a:lnSpc>
                <a:spcPct val="110000"/>
              </a:lnSpc>
            </a:pPr>
            <a:r>
              <a:rPr lang="en-US" sz="1600" dirty="0">
                <a:ea typeface="+mn-lt"/>
                <a:cs typeface="+mn-lt"/>
              </a:rPr>
              <a:t>Data Preprocessing:</a:t>
            </a:r>
            <a:endParaRPr lang="en-US" sz="1600" dirty="0"/>
          </a:p>
          <a:p>
            <a:pPr lvl="1">
              <a:lnSpc>
                <a:spcPct val="110000"/>
              </a:lnSpc>
            </a:pPr>
            <a:r>
              <a:rPr lang="en-US" sz="1600" dirty="0">
                <a:ea typeface="+mn-lt"/>
                <a:cs typeface="+mn-lt"/>
              </a:rPr>
              <a:t>Categorical Encoding: Categorical columns were one-hot encoded to transform them into numeric representations suitable for the logistic regression model.</a:t>
            </a:r>
            <a:endParaRPr lang="en-US" sz="1600" dirty="0"/>
          </a:p>
          <a:p>
            <a:pPr lvl="1">
              <a:lnSpc>
                <a:spcPct val="110000"/>
              </a:lnSpc>
            </a:pPr>
            <a:r>
              <a:rPr lang="en-US" sz="1600" dirty="0">
                <a:ea typeface="+mn-lt"/>
                <a:cs typeface="+mn-lt"/>
              </a:rPr>
              <a:t>Train-Test Split: The dataset was divided into training and testing sets with a 80:20 ratio.</a:t>
            </a:r>
            <a:endParaRPr lang="en-US" sz="1600" dirty="0"/>
          </a:p>
          <a:p>
            <a:pPr>
              <a:lnSpc>
                <a:spcPct val="110000"/>
              </a:lnSpc>
            </a:pPr>
            <a:endParaRPr lang="en-US" sz="130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1402854498"/>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B9FCF-2578-35EB-BD0B-676A6E0C300F}"/>
              </a:ext>
            </a:extLst>
          </p:cNvPr>
          <p:cNvSpPr>
            <a:spLocks noGrp="1"/>
          </p:cNvSpPr>
          <p:nvPr>
            <p:ph idx="1"/>
          </p:nvPr>
        </p:nvSpPr>
        <p:spPr>
          <a:xfrm>
            <a:off x="1011070" y="805697"/>
            <a:ext cx="9905999" cy="3541714"/>
          </a:xfrm>
        </p:spPr>
        <p:txBody>
          <a:bodyPr vert="horz" lIns="91440" tIns="45720" rIns="91440" bIns="45720" rtlCol="0" anchor="t">
            <a:noAutofit/>
          </a:bodyPr>
          <a:lstStyle/>
          <a:p>
            <a:r>
              <a:rPr lang="en-US" sz="1800" dirty="0">
                <a:solidFill>
                  <a:srgbClr val="D1D5DB"/>
                </a:solidFill>
                <a:ea typeface="+mn-lt"/>
                <a:cs typeface="+mn-lt"/>
              </a:rPr>
              <a:t>Model Training:</a:t>
            </a:r>
            <a:endParaRPr lang="en-US" sz="1800"/>
          </a:p>
          <a:p>
            <a:pPr lvl="1"/>
            <a:r>
              <a:rPr lang="en-US" sz="1800" dirty="0">
                <a:solidFill>
                  <a:srgbClr val="D1D5DB"/>
                </a:solidFill>
                <a:ea typeface="+mn-lt"/>
                <a:cs typeface="+mn-lt"/>
              </a:rPr>
              <a:t>Logistic Regression Algorithm: The logistic regression model was trained using the training data after preprocessing.</a:t>
            </a:r>
            <a:endParaRPr lang="en-US" sz="1800"/>
          </a:p>
          <a:p>
            <a:pPr lvl="1"/>
            <a:r>
              <a:rPr lang="en-US" sz="1800" dirty="0">
                <a:solidFill>
                  <a:srgbClr val="D1D5DB"/>
                </a:solidFill>
                <a:ea typeface="+mn-lt"/>
                <a:cs typeface="+mn-lt"/>
              </a:rPr>
              <a:t>The algorithm learns the relationship between the selected features and the target variable (Conversion) to predict the probability of lead conversion.</a:t>
            </a:r>
            <a:endParaRPr lang="en-US" sz="1800"/>
          </a:p>
          <a:p>
            <a:r>
              <a:rPr lang="en-US" sz="1800" dirty="0">
                <a:solidFill>
                  <a:srgbClr val="D1D5DB"/>
                </a:solidFill>
                <a:ea typeface="+mn-lt"/>
                <a:cs typeface="+mn-lt"/>
              </a:rPr>
              <a:t>Model Evaluation:</a:t>
            </a:r>
            <a:endParaRPr lang="en-US" sz="1800"/>
          </a:p>
          <a:p>
            <a:pPr lvl="1"/>
            <a:r>
              <a:rPr lang="en-US" sz="1800" dirty="0">
                <a:solidFill>
                  <a:srgbClr val="D1D5DB"/>
                </a:solidFill>
                <a:ea typeface="+mn-lt"/>
                <a:cs typeface="+mn-lt"/>
              </a:rPr>
              <a:t>Performance Metrics: The trained model was evaluated using the following metrics:</a:t>
            </a:r>
            <a:endParaRPr lang="en-US" sz="1800"/>
          </a:p>
          <a:p>
            <a:pPr lvl="2"/>
            <a:r>
              <a:rPr lang="en-US" sz="1600" dirty="0">
                <a:latin typeface="Consolas"/>
                <a:ea typeface="+mn-lt"/>
                <a:cs typeface="+mn-lt"/>
              </a:rPr>
              <a:t>Accuracy: 0.7736040609137056
Precision: 0.7568238213399504
Recall: 0.7093023255813954
F1 Score: 0.7322929171668667</a:t>
            </a:r>
            <a:endParaRPr lang="en-US" sz="1600" dirty="0"/>
          </a:p>
          <a:p>
            <a:endParaRPr lang="en-US" dirty="0"/>
          </a:p>
        </p:txBody>
      </p:sp>
    </p:spTree>
    <p:extLst>
      <p:ext uri="{BB962C8B-B14F-4D97-AF65-F5344CB8AC3E}">
        <p14:creationId xmlns:p14="http://schemas.microsoft.com/office/powerpoint/2010/main" val="19373152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8B1A62B-AC56-4FF8-A85C-85C0B480DAF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5C60B4F-BC3B-4500-94A0-12B650EB3A96}">
  <ds:schemaRefs>
    <ds:schemaRef ds:uri="http://schemas.microsoft.com/sharepoint/v3/contenttype/forms"/>
  </ds:schemaRefs>
</ds:datastoreItem>
</file>

<file path=customXml/itemProps3.xml><?xml version="1.0" encoding="utf-8"?>
<ds:datastoreItem xmlns:ds="http://schemas.openxmlformats.org/officeDocument/2006/customXml" ds:itemID="{26E2ACFD-A954-4AE5-A646-04099F7008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32</Words>
  <Application>Microsoft Office PowerPoint</Application>
  <PresentationFormat>Widescreen</PresentationFormat>
  <Paragraphs>18</Paragraphs>
  <Slides>11</Slides>
  <Notes>2</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Circuit</vt:lpstr>
      <vt:lpstr>LEAD SCORE CASE STUDY</vt:lpstr>
      <vt:lpstr>Computing Components</vt:lpstr>
      <vt:lpstr>Logistic Regression Model for Lead Conversion</vt:lpstr>
      <vt:lpstr>OBJECTIVE</vt:lpstr>
      <vt:lpstr>Dataset Overview</vt:lpstr>
      <vt:lpstr>PowerPoint Presentation</vt:lpstr>
      <vt:lpstr>Data Preprocessing</vt:lpstr>
      <vt:lpstr>Logistic regression model</vt:lpstr>
      <vt:lpstr>PowerPoint Presentation</vt:lpstr>
      <vt:lpstr>FEATURE IMPORTANCE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design</dc:title>
  <dc:creator/>
  <cp:lastModifiedBy/>
  <cp:revision>71</cp:revision>
  <dcterms:created xsi:type="dcterms:W3CDTF">2023-05-30T18:05:28Z</dcterms:created>
  <dcterms:modified xsi:type="dcterms:W3CDTF">2023-05-30T18:36:43Z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